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89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57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11.xml"/><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20.png"/><Relationship Id="rId24" Type="http://schemas.openxmlformats.org/officeDocument/2006/relationships/image" Target="../media/image33.sv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svg"/><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 Id="rId27"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sv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5" Type="http://schemas.openxmlformats.org/officeDocument/2006/relationships/image" Target="../media/image60.svg"/><Relationship Id="rId2" Type="http://schemas.openxmlformats.org/officeDocument/2006/relationships/notesSlide" Target="../notesSlides/notesSlide12.xml"/><Relationship Id="rId16" Type="http://schemas.openxmlformats.org/officeDocument/2006/relationships/image" Target="../media/image51.png"/><Relationship Id="rId20" Type="http://schemas.openxmlformats.org/officeDocument/2006/relationships/image" Target="../media/image55.svg"/><Relationship Id="rId29" Type="http://schemas.openxmlformats.org/officeDocument/2006/relationships/image" Target="../media/image64.svg"/><Relationship Id="rId1" Type="http://schemas.openxmlformats.org/officeDocument/2006/relationships/slideLayout" Target="../slideLayouts/slideLayout1.xml"/><Relationship Id="rId6" Type="http://schemas.openxmlformats.org/officeDocument/2006/relationships/image" Target="../media/image41.sv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svg"/><Relationship Id="rId5" Type="http://schemas.openxmlformats.org/officeDocument/2006/relationships/image" Target="../media/image40.png"/><Relationship Id="rId15" Type="http://schemas.openxmlformats.org/officeDocument/2006/relationships/image" Target="../media/image50.sv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svg"/><Relationship Id="rId19" Type="http://schemas.openxmlformats.org/officeDocument/2006/relationships/image" Target="../media/image54.png"/><Relationship Id="rId31" Type="http://schemas.openxmlformats.org/officeDocument/2006/relationships/image" Target="../media/image66.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svg"/><Relationship Id="rId27" Type="http://schemas.openxmlformats.org/officeDocument/2006/relationships/image" Target="../media/image62.svg"/><Relationship Id="rId30"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0.sv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svg"/><Relationship Id="rId10" Type="http://schemas.openxmlformats.org/officeDocument/2006/relationships/image" Target="../media/image5.svg"/><Relationship Id="rId4" Type="http://schemas.openxmlformats.org/officeDocument/2006/relationships/image" Target="../media/image7.png"/><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85.svg"/><Relationship Id="rId10" Type="http://schemas.openxmlformats.org/officeDocument/2006/relationships/image" Target="../media/image88.png"/><Relationship Id="rId4" Type="http://schemas.openxmlformats.org/officeDocument/2006/relationships/image" Target="../media/image7.png"/><Relationship Id="rId9" Type="http://schemas.openxmlformats.org/officeDocument/2006/relationships/image" Target="../media/image87.sv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0.svg"/></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2.svg"/></Relationships>
</file>

<file path=ppt/slides/_rels/slide33.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hyperlink" Target="https://www.figma.com/community/file/952680041074283800" TargetMode="External"/><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2.sv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92.sv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hyperlink" Target="https://www.figma.com/community/file/952680041074283800" TargetMode="External"/><Relationship Id="rId3" Type="http://schemas.openxmlformats.org/officeDocument/2006/relationships/image" Target="../media/image93.png"/><Relationship Id="rId7" Type="http://schemas.openxmlformats.org/officeDocument/2006/relationships/image" Target="../media/image112.png"/><Relationship Id="rId12" Type="http://schemas.openxmlformats.org/officeDocument/2006/relationships/image" Target="../media/image115.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1.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14.svg"/><Relationship Id="rId4" Type="http://schemas.openxmlformats.org/officeDocument/2006/relationships/image" Target="../media/image110.svg"/><Relationship Id="rId9" Type="http://schemas.openxmlformats.org/officeDocument/2006/relationships/image" Target="../media/image9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16.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Shape 0"/>
          <p:cNvSpPr/>
          <p:nvPr/>
        </p:nvSpPr>
        <p:spPr>
          <a:xfrm>
            <a:off x="0" y="0"/>
            <a:ext cx="12193524" cy="13716000"/>
          </a:xfrm>
          <a:prstGeom prst="rect">
            <a:avLst/>
          </a:prstGeom>
          <a:noFill/>
          <a:ln/>
        </p:spPr>
      </p:sp>
      <p:sp>
        <p:nvSpPr>
          <p:cNvPr id="6" name="Shape 3"/>
          <p:cNvSpPr/>
          <p:nvPr/>
        </p:nvSpPr>
        <p:spPr>
          <a:xfrm>
            <a:off x="812902" y="8724900"/>
            <a:ext cx="10567721" cy="1041400"/>
          </a:xfrm>
          <a:prstGeom prst="rect">
            <a:avLst/>
          </a:prstGeom>
          <a:noFill/>
          <a:ln/>
        </p:spPr>
      </p:sp>
      <p:sp>
        <p:nvSpPr>
          <p:cNvPr id="12" name="TextBox 11">
            <a:extLst>
              <a:ext uri="{FF2B5EF4-FFF2-40B4-BE49-F238E27FC236}">
                <a16:creationId xmlns:a16="http://schemas.microsoft.com/office/drawing/2014/main" id="{BFF321E3-3F6B-47DE-BC4E-6195369FDD46}"/>
              </a:ext>
            </a:extLst>
          </p:cNvPr>
          <p:cNvSpPr txBox="1"/>
          <p:nvPr/>
        </p:nvSpPr>
        <p:spPr>
          <a:xfrm>
            <a:off x="426436" y="325090"/>
            <a:ext cx="12200466" cy="120032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rPr>
              <a:t>Федеральное государственное бюджетное образовательное учреждение высшего образования</a:t>
            </a:r>
          </a:p>
          <a:p>
            <a:pPr marL="0" marR="0" lvl="0" indent="0"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rPr>
              <a:t> «Нижегородский государственный архитектурно-строительный университет» (ННГАСУ)</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rPr>
              <a:t>ВЫПУСКНАЯ КВАЛИФИКАЦИОННАЯ РАБОТА</a:t>
            </a:r>
          </a:p>
        </p:txBody>
      </p:sp>
      <p:sp>
        <p:nvSpPr>
          <p:cNvPr id="13" name="Подзаголовок 2">
            <a:extLst>
              <a:ext uri="{FF2B5EF4-FFF2-40B4-BE49-F238E27FC236}">
                <a16:creationId xmlns:a16="http://schemas.microsoft.com/office/drawing/2014/main" id="{73C7C2F8-7CD7-415C-810D-8C8278A3EA73}"/>
              </a:ext>
            </a:extLst>
          </p:cNvPr>
          <p:cNvSpPr txBox="1">
            <a:spLocks/>
          </p:cNvSpPr>
          <p:nvPr/>
        </p:nvSpPr>
        <p:spPr>
          <a:xfrm>
            <a:off x="426436" y="10223500"/>
            <a:ext cx="7057600" cy="27432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Выполнил:</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Студент группы </a:t>
            </a:r>
            <a:r>
              <a:rPr lang="ru-RU" dirty="0">
                <a:latin typeface="Montserrat" panose="00000500000000000000" pitchFamily="2" charset="-52"/>
              </a:rPr>
              <a:t>ИС-29</a:t>
            </a:r>
            <a:endParaRPr kumimoji="0" lang="ru-RU" sz="3200" b="0" i="0" u="none" strike="noStrike" kern="1200" cap="none" spc="0" normalizeH="0" baseline="0" noProof="0" dirty="0">
              <a:ln>
                <a:noFill/>
              </a:ln>
              <a:effectLst/>
              <a:uLnTx/>
              <a:uFillTx/>
              <a:latin typeface="Montserrat" panose="00000500000000000000" pitchFamily="2" charset="-52"/>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Самедов Н.Ю.</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ru-RU" sz="3200" b="0" i="0" u="none" strike="noStrike" kern="1200" cap="none" spc="0" normalizeH="0" baseline="0" noProof="0" dirty="0">
              <a:ln>
                <a:noFill/>
              </a:ln>
              <a:effectLst/>
              <a:uLnTx/>
              <a:uFillTx/>
              <a:latin typeface="Montserrat" panose="00000500000000000000" pitchFamily="2" charset="-52"/>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Руководитель:</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Скороходов В.В.</a:t>
            </a:r>
          </a:p>
        </p:txBody>
      </p:sp>
      <p:sp>
        <p:nvSpPr>
          <p:cNvPr id="15" name="TextBox 14">
            <a:extLst>
              <a:ext uri="{FF2B5EF4-FFF2-40B4-BE49-F238E27FC236}">
                <a16:creationId xmlns:a16="http://schemas.microsoft.com/office/drawing/2014/main" id="{91577EF1-3D01-41AE-B7AB-EBA7FF630481}"/>
              </a:ext>
            </a:extLst>
          </p:cNvPr>
          <p:cNvSpPr txBox="1"/>
          <p:nvPr/>
        </p:nvSpPr>
        <p:spPr>
          <a:xfrm>
            <a:off x="426436" y="4373577"/>
            <a:ext cx="12192000" cy="2554545"/>
          </a:xfrm>
          <a:prstGeom prst="rect">
            <a:avLst/>
          </a:prstGeom>
          <a:noFill/>
        </p:spPr>
        <p:txBody>
          <a:bodyPr wrap="square">
            <a:spAutoFit/>
          </a:bodyPr>
          <a:lstStyle/>
          <a:p>
            <a:r>
              <a:rPr lang="ru-RU" sz="4000" b="1" dirty="0">
                <a:latin typeface="Montserrat" panose="00000500000000000000" pitchFamily="2" charset="-52"/>
                <a:cs typeface="Mongolian Baiti" panose="03000500000000000000" pitchFamily="66" charset="0"/>
              </a:rPr>
              <a:t>Разработка механизма прямых трансграничных финансовых операций между цифровыми валютами разных стран</a:t>
            </a:r>
            <a:endParaRPr lang="en-US" sz="4000" b="1" dirty="0">
              <a:latin typeface="Montserrat" panose="00000500000000000000" pitchFamily="2" charset="-52"/>
              <a:cs typeface="Mongolian Baiti" panose="03000500000000000000" pitchFamily="66" charset="0"/>
            </a:endParaRPr>
          </a:p>
        </p:txBody>
      </p:sp>
      <p:pic>
        <p:nvPicPr>
          <p:cNvPr id="17" name="Рисунок 16">
            <a:extLst>
              <a:ext uri="{FF2B5EF4-FFF2-40B4-BE49-F238E27FC236}">
                <a16:creationId xmlns:a16="http://schemas.microsoft.com/office/drawing/2014/main" id="{B0C7C3DA-843B-497C-80CE-BE2832A3C8C2}"/>
              </a:ext>
            </a:extLst>
          </p:cNvPr>
          <p:cNvPicPr>
            <a:picLocks noChangeAspect="1"/>
          </p:cNvPicPr>
          <p:nvPr/>
        </p:nvPicPr>
        <p:blipFill>
          <a:blip r:embed="rId3"/>
          <a:stretch>
            <a:fillRect/>
          </a:stretch>
        </p:blipFill>
        <p:spPr>
          <a:xfrm rot="19376105">
            <a:off x="12886149" y="-1758866"/>
            <a:ext cx="12123285" cy="4924290"/>
          </a:xfrm>
          <a:prstGeom prst="rect">
            <a:avLst/>
          </a:prstGeom>
        </p:spPr>
      </p:pic>
      <p:pic>
        <p:nvPicPr>
          <p:cNvPr id="19" name="Рисунок 18">
            <a:extLst>
              <a:ext uri="{FF2B5EF4-FFF2-40B4-BE49-F238E27FC236}">
                <a16:creationId xmlns:a16="http://schemas.microsoft.com/office/drawing/2014/main" id="{C670227E-275D-4ECB-9FEE-0D82F5690764}"/>
              </a:ext>
            </a:extLst>
          </p:cNvPr>
          <p:cNvPicPr>
            <a:picLocks noChangeAspect="1"/>
          </p:cNvPicPr>
          <p:nvPr/>
        </p:nvPicPr>
        <p:blipFill>
          <a:blip r:embed="rId4"/>
          <a:stretch>
            <a:fillRect/>
          </a:stretch>
        </p:blipFill>
        <p:spPr>
          <a:xfrm rot="19353804">
            <a:off x="11776085" y="6464659"/>
            <a:ext cx="11317279" cy="3886742"/>
          </a:xfrm>
          <a:prstGeom prst="rect">
            <a:avLst/>
          </a:prstGeom>
        </p:spPr>
      </p:pic>
      <p:pic>
        <p:nvPicPr>
          <p:cNvPr id="21" name="Рисунок 20">
            <a:extLst>
              <a:ext uri="{FF2B5EF4-FFF2-40B4-BE49-F238E27FC236}">
                <a16:creationId xmlns:a16="http://schemas.microsoft.com/office/drawing/2014/main" id="{0D649937-47FF-4E8E-9947-9DF4C6A62BA8}"/>
              </a:ext>
            </a:extLst>
          </p:cNvPr>
          <p:cNvPicPr>
            <a:picLocks noChangeAspect="1"/>
          </p:cNvPicPr>
          <p:nvPr/>
        </p:nvPicPr>
        <p:blipFill>
          <a:blip r:embed="rId5"/>
          <a:stretch>
            <a:fillRect/>
          </a:stretch>
        </p:blipFill>
        <p:spPr>
          <a:xfrm rot="19324411">
            <a:off x="18872337" y="6918410"/>
            <a:ext cx="11222016" cy="36104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565656"/>
        </a:solidFill>
        <a:effectLst/>
      </p:bgPr>
    </p:bg>
    <p:spTree>
      <p:nvGrpSpPr>
        <p:cNvPr id="1" name=""/>
        <p:cNvGrpSpPr/>
        <p:nvPr/>
      </p:nvGrpSpPr>
      <p:grpSpPr>
        <a:xfrm>
          <a:off x="0" y="0"/>
          <a:ext cx="0" cy="0"/>
          <a:chOff x="0" y="0"/>
          <a:chExt cx="0" cy="0"/>
        </a:xfrm>
      </p:grpSpPr>
      <p:sp>
        <p:nvSpPr>
          <p:cNvPr id="2" name="Shape 0"/>
          <p:cNvSpPr/>
          <p:nvPr/>
        </p:nvSpPr>
        <p:spPr>
          <a:xfrm>
            <a:off x="1625803" y="5537200"/>
            <a:ext cx="21135442" cy="1625600"/>
          </a:xfrm>
          <a:prstGeom prst="rect">
            <a:avLst/>
          </a:prstGeom>
          <a:noFill/>
          <a:ln/>
        </p:spPr>
      </p:sp>
      <p:sp>
        <p:nvSpPr>
          <p:cNvPr id="3" name="Text 1"/>
          <p:cNvSpPr/>
          <p:nvPr/>
        </p:nvSpPr>
        <p:spPr>
          <a:xfrm>
            <a:off x="1625803" y="553720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Design &amp; Testing</a:t>
            </a:r>
            <a:endParaRPr lang="en-US" sz="10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908664" y="1511300"/>
            <a:ext cx="18569721" cy="10693400"/>
          </a:xfrm>
          <a:prstGeom prst="rect">
            <a:avLst/>
          </a:prstGeom>
          <a:noFill/>
          <a:ln/>
          <a:effectLst>
            <a:outerShdw blurRad="812800" dist="359210" dir="2700000" algn="bl" rotWithShape="0">
              <a:srgbClr val="000000">
                <a:alpha val="20000"/>
              </a:srgbClr>
            </a:outerShdw>
          </a:effectLst>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2270" y="11792576"/>
            <a:ext cx="17371742" cy="565690"/>
          </a:xfrm>
          <a:prstGeom prst="rect">
            <a:avLst/>
          </a:prstGeom>
        </p:spPr>
      </p:pic>
      <p:pic>
        <p:nvPicPr>
          <p:cNvPr id="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1565" y="1485900"/>
            <a:ext cx="15143919" cy="10425627"/>
          </a:xfrm>
          <a:prstGeom prst="rect">
            <a:avLst/>
          </a:prstGeom>
        </p:spPr>
      </p:pic>
      <p:pic>
        <p:nvPicPr>
          <p:cNvPr id="5"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9307" y="1548240"/>
            <a:ext cx="14968435" cy="10250146"/>
          </a:xfrm>
          <a:prstGeom prst="rect">
            <a:avLst/>
          </a:prstGeom>
        </p:spPr>
      </p:pic>
      <p:pic>
        <p:nvPicPr>
          <p:cNvPr id="6"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46245" y="1585175"/>
            <a:ext cx="14894559" cy="10176278"/>
          </a:xfrm>
          <a:prstGeom prst="rect">
            <a:avLst/>
          </a:prstGeom>
        </p:spPr>
      </p:pic>
      <p:sp>
        <p:nvSpPr>
          <p:cNvPr id="7" name="Shape 1"/>
          <p:cNvSpPr/>
          <p:nvPr/>
        </p:nvSpPr>
        <p:spPr>
          <a:xfrm>
            <a:off x="4746245" y="11272031"/>
            <a:ext cx="14894559" cy="277031"/>
          </a:xfrm>
          <a:prstGeom prst="rect">
            <a:avLst/>
          </a:prstGeom>
          <a:solidFill>
            <a:srgbClr val="262C2D">
              <a:alpha val="100000"/>
            </a:srgbClr>
          </a:solidFill>
          <a:ln/>
        </p:spPr>
      </p:sp>
      <p:pic>
        <p:nvPicPr>
          <p:cNvPr id="8" name="Image 4" descr=" "/>
          <p:cNvPicPr>
            <a:picLocks noChangeAspect="1"/>
          </p:cNvPicPr>
          <p:nvPr/>
        </p:nvPicPr>
        <p:blipFill>
          <a:blip r:embed="rId11"/>
          <a:stretch>
            <a:fillRect/>
          </a:stretch>
        </p:blipFill>
        <p:spPr>
          <a:xfrm>
            <a:off x="5060203" y="2120770"/>
            <a:ext cx="14266643" cy="8920404"/>
          </a:xfrm>
          <a:prstGeom prst="rect">
            <a:avLst/>
          </a:prstGeom>
        </p:spPr>
      </p:pic>
      <p:pic>
        <p:nvPicPr>
          <p:cNvPr id="9" name="Image 5" descr=" "/>
          <p:cNvPicPr>
            <a:picLocks noChangeAspect="1"/>
          </p:cNvPicPr>
          <p:nvPr/>
        </p:nvPicPr>
        <p:blipFill>
          <a:blip r:embed="rId12"/>
          <a:stretch>
            <a:fillRect/>
          </a:stretch>
        </p:blipFill>
        <p:spPr>
          <a:xfrm>
            <a:off x="12142736" y="1825272"/>
            <a:ext cx="101575" cy="101578"/>
          </a:xfrm>
          <a:prstGeom prst="rect">
            <a:avLst/>
          </a:prstGeom>
        </p:spPr>
      </p:pic>
      <p:pic>
        <p:nvPicPr>
          <p:cNvPr id="10"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142736" y="1825272"/>
            <a:ext cx="101575" cy="101575"/>
          </a:xfrm>
          <a:prstGeom prst="rect">
            <a:avLst/>
          </a:prstGeom>
        </p:spPr>
      </p:pic>
      <p:pic>
        <p:nvPicPr>
          <p:cNvPr id="11"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161782" y="1844315"/>
            <a:ext cx="63485" cy="63488"/>
          </a:xfrm>
          <a:prstGeom prst="rect">
            <a:avLst/>
          </a:prstGeom>
        </p:spPr>
      </p:pic>
      <p:pic>
        <p:nvPicPr>
          <p:cNvPr id="12"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187176" y="1857015"/>
            <a:ext cx="12697" cy="12700"/>
          </a:xfrm>
          <a:prstGeom prst="rect">
            <a:avLst/>
          </a:prstGeom>
        </p:spPr>
      </p:pic>
      <p:pic>
        <p:nvPicPr>
          <p:cNvPr id="13"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08664" y="11549063"/>
            <a:ext cx="9284860" cy="286265"/>
          </a:xfrm>
          <a:prstGeom prst="rect">
            <a:avLst/>
          </a:prstGeom>
        </p:spPr>
      </p:pic>
      <p:pic>
        <p:nvPicPr>
          <p:cNvPr id="14" name="Image 10"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188907" y="11549063"/>
            <a:ext cx="9284860" cy="286265"/>
          </a:xfrm>
          <a:prstGeom prst="rect">
            <a:avLst/>
          </a:prstGeom>
        </p:spPr>
      </p:pic>
      <p:pic>
        <p:nvPicPr>
          <p:cNvPr id="15" name="Image 11"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68435" y="11549063"/>
            <a:ext cx="2650179" cy="203157"/>
          </a:xfrm>
          <a:prstGeom prst="rect">
            <a:avLst/>
          </a:prstGeom>
        </p:spPr>
      </p:pic>
      <p:pic>
        <p:nvPicPr>
          <p:cNvPr id="16" name="Image 12"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868435" y="11549063"/>
            <a:ext cx="2650179" cy="203157"/>
          </a:xfrm>
          <a:prstGeom prst="rect">
            <a:avLst/>
          </a:prstGeom>
        </p:spPr>
      </p:pic>
      <p:pic>
        <p:nvPicPr>
          <p:cNvPr id="17" name="Image 13"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08664" y="11835327"/>
            <a:ext cx="18569721" cy="258564"/>
          </a:xfrm>
          <a:prstGeom prst="rect">
            <a:avLst/>
          </a:prstGeom>
        </p:spPr>
      </p:pic>
      <p:sp>
        <p:nvSpPr>
          <p:cNvPr id="18" name="Text 2"/>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692737" y="1409700"/>
            <a:ext cx="5423578" cy="10896600"/>
          </a:xfrm>
          <a:prstGeom prst="rect">
            <a:avLst/>
          </a:prstGeom>
          <a:noFill/>
          <a:ln/>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8210" y="3644900"/>
            <a:ext cx="38105" cy="800100"/>
          </a:xfrm>
          <a:prstGeom prst="rect">
            <a:avLst/>
          </a:prstGeom>
        </p:spPr>
      </p:pic>
      <p:pic>
        <p:nvPicPr>
          <p:cNvPr id="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2737" y="4648200"/>
            <a:ext cx="38105" cy="800100"/>
          </a:xfrm>
          <a:prstGeom prst="rect">
            <a:avLst/>
          </a:prstGeom>
        </p:spPr>
      </p:pic>
      <p:pic>
        <p:nvPicPr>
          <p:cNvPr id="5"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2737" y="3644900"/>
            <a:ext cx="38105" cy="800100"/>
          </a:xfrm>
          <a:prstGeom prst="rect">
            <a:avLst/>
          </a:prstGeom>
        </p:spPr>
      </p:pic>
      <p:pic>
        <p:nvPicPr>
          <p:cNvPr id="6"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2737" y="2870200"/>
            <a:ext cx="38105" cy="419100"/>
          </a:xfrm>
          <a:prstGeom prst="rect">
            <a:avLst/>
          </a:prstGeom>
        </p:spPr>
      </p:pic>
      <p:pic>
        <p:nvPicPr>
          <p:cNvPr id="7"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0035" y="1384300"/>
            <a:ext cx="5448981" cy="10998200"/>
          </a:xfrm>
          <a:prstGeom prst="rect">
            <a:avLst/>
          </a:prstGeom>
        </p:spPr>
      </p:pic>
      <p:pic>
        <p:nvPicPr>
          <p:cNvPr id="8"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4349" y="1473200"/>
            <a:ext cx="5220352" cy="10769600"/>
          </a:xfrm>
          <a:prstGeom prst="rect">
            <a:avLst/>
          </a:prstGeom>
        </p:spPr>
      </p:pic>
      <p:pic>
        <p:nvPicPr>
          <p:cNvPr id="9" name="Image 6" descr=" "/>
          <p:cNvPicPr>
            <a:picLocks noChangeAspect="1"/>
          </p:cNvPicPr>
          <p:nvPr/>
        </p:nvPicPr>
        <p:blipFill>
          <a:blip r:embed="rId13"/>
          <a:stretch>
            <a:fillRect/>
          </a:stretch>
        </p:blipFill>
        <p:spPr>
          <a:xfrm>
            <a:off x="4915514" y="2082800"/>
            <a:ext cx="978022" cy="76200"/>
          </a:xfrm>
          <a:prstGeom prst="rect">
            <a:avLst/>
          </a:prstGeom>
        </p:spPr>
      </p:pic>
      <p:pic>
        <p:nvPicPr>
          <p:cNvPr id="10"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15514" y="2082800"/>
            <a:ext cx="978022" cy="76200"/>
          </a:xfrm>
          <a:prstGeom prst="rect">
            <a:avLst/>
          </a:prstGeom>
        </p:spPr>
      </p:pic>
      <p:pic>
        <p:nvPicPr>
          <p:cNvPr id="11" name="Image 8" descr=" "/>
          <p:cNvPicPr>
            <a:picLocks noChangeAspect="1"/>
          </p:cNvPicPr>
          <p:nvPr/>
        </p:nvPicPr>
        <p:blipFill>
          <a:blip r:embed="rId16"/>
          <a:stretch>
            <a:fillRect/>
          </a:stretch>
        </p:blipFill>
        <p:spPr>
          <a:xfrm>
            <a:off x="4382048" y="2019300"/>
            <a:ext cx="203225" cy="203200"/>
          </a:xfrm>
          <a:prstGeom prst="rect">
            <a:avLst/>
          </a:prstGeom>
        </p:spPr>
      </p:pic>
      <p:pic>
        <p:nvPicPr>
          <p:cNvPr id="12" name="Image 9"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82048" y="2019300"/>
            <a:ext cx="203225" cy="203200"/>
          </a:xfrm>
          <a:prstGeom prst="rect">
            <a:avLst/>
          </a:prstGeom>
        </p:spPr>
      </p:pic>
      <p:pic>
        <p:nvPicPr>
          <p:cNvPr id="13" name="Image 10"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20152" y="2057400"/>
            <a:ext cx="127016" cy="127000"/>
          </a:xfrm>
          <a:prstGeom prst="rect">
            <a:avLst/>
          </a:prstGeom>
        </p:spPr>
      </p:pic>
      <p:pic>
        <p:nvPicPr>
          <p:cNvPr id="14" name="Image 11"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70959" y="2082800"/>
            <a:ext cx="25403" cy="25400"/>
          </a:xfrm>
          <a:prstGeom prst="rect">
            <a:avLst/>
          </a:prstGeom>
        </p:spPr>
      </p:pic>
      <p:pic>
        <p:nvPicPr>
          <p:cNvPr id="15" name="Image 12" descr=" "/>
          <p:cNvPicPr>
            <a:picLocks noChangeAspect="1"/>
          </p:cNvPicPr>
          <p:nvPr/>
        </p:nvPicPr>
        <p:blipFill>
          <a:blip r:embed="rId23"/>
          <a:stretch>
            <a:fillRect/>
          </a:stretch>
        </p:blipFill>
        <p:spPr>
          <a:xfrm>
            <a:off x="5334667" y="1727200"/>
            <a:ext cx="139717" cy="139700"/>
          </a:xfrm>
          <a:prstGeom prst="rect">
            <a:avLst/>
          </a:prstGeom>
        </p:spPr>
      </p:pic>
      <p:pic>
        <p:nvPicPr>
          <p:cNvPr id="16" name="Image 13"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34667" y="1727200"/>
            <a:ext cx="139717" cy="139700"/>
          </a:xfrm>
          <a:prstGeom prst="rect">
            <a:avLst/>
          </a:prstGeom>
        </p:spPr>
      </p:pic>
      <p:pic>
        <p:nvPicPr>
          <p:cNvPr id="17" name="Image 14"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4425" y="11264900"/>
            <a:ext cx="800200" cy="800100"/>
          </a:xfrm>
          <a:prstGeom prst="rect">
            <a:avLst/>
          </a:prstGeom>
        </p:spPr>
      </p:pic>
      <p:pic>
        <p:nvPicPr>
          <p:cNvPr id="18" name="Image 15"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984873" y="2578100"/>
            <a:ext cx="4839305" cy="8547100"/>
          </a:xfrm>
          <a:prstGeom prst="rect">
            <a:avLst/>
          </a:prstGeom>
        </p:spPr>
      </p:pic>
      <p:pic>
        <p:nvPicPr>
          <p:cNvPr id="19" name="Image 16" descr=" "/>
          <p:cNvPicPr>
            <a:picLocks noChangeAspect="1"/>
          </p:cNvPicPr>
          <p:nvPr/>
        </p:nvPicPr>
        <p:blipFill>
          <a:blip r:embed="rId30"/>
          <a:stretch>
            <a:fillRect/>
          </a:stretch>
        </p:blipFill>
        <p:spPr>
          <a:xfrm>
            <a:off x="3022978" y="2616200"/>
            <a:ext cx="4763095" cy="8470900"/>
          </a:xfrm>
          <a:prstGeom prst="rect">
            <a:avLst/>
          </a:prstGeom>
        </p:spPr>
      </p:pic>
      <p:sp>
        <p:nvSpPr>
          <p:cNvPr id="20" name="Shape 1"/>
          <p:cNvSpPr/>
          <p:nvPr/>
        </p:nvSpPr>
        <p:spPr>
          <a:xfrm>
            <a:off x="9488086" y="1409700"/>
            <a:ext cx="5423578" cy="10896600"/>
          </a:xfrm>
          <a:prstGeom prst="rect">
            <a:avLst/>
          </a:prstGeom>
          <a:noFill/>
          <a:ln/>
        </p:spPr>
      </p:sp>
      <p:pic>
        <p:nvPicPr>
          <p:cNvPr id="21" name="Image 17"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73559" y="3644900"/>
            <a:ext cx="38105" cy="800100"/>
          </a:xfrm>
          <a:prstGeom prst="rect">
            <a:avLst/>
          </a:prstGeom>
        </p:spPr>
      </p:pic>
      <p:pic>
        <p:nvPicPr>
          <p:cNvPr id="22" name="Image 18"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086" y="4648200"/>
            <a:ext cx="38105" cy="800100"/>
          </a:xfrm>
          <a:prstGeom prst="rect">
            <a:avLst/>
          </a:prstGeom>
        </p:spPr>
      </p:pic>
      <p:pic>
        <p:nvPicPr>
          <p:cNvPr id="23" name="Image 19"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086" y="3644900"/>
            <a:ext cx="38105" cy="800100"/>
          </a:xfrm>
          <a:prstGeom prst="rect">
            <a:avLst/>
          </a:prstGeom>
        </p:spPr>
      </p:pic>
      <p:pic>
        <p:nvPicPr>
          <p:cNvPr id="24" name="Image 20"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8086" y="2870200"/>
            <a:ext cx="38105" cy="419100"/>
          </a:xfrm>
          <a:prstGeom prst="rect">
            <a:avLst/>
          </a:prstGeom>
        </p:spPr>
      </p:pic>
      <p:pic>
        <p:nvPicPr>
          <p:cNvPr id="25" name="Image 21" descr=" "/>
          <p:cNvPicPr>
            <a:picLocks noChangeAspect="1"/>
          </p:cNvPicPr>
          <p:nvPr/>
        </p:nvPicPr>
        <p:blipFill>
          <a:blip r:embed="rId9">
            <a:extLst>
              <a:ext uri="{96DAC541-7B7A-43D3-8B79-37D633B846F1}">
                <asvg:svgBlip xmlns:asvg="http://schemas.microsoft.com/office/drawing/2016/SVG/main" r:embed="rId31"/>
              </a:ext>
            </a:extLst>
          </a:blip>
          <a:stretch>
            <a:fillRect/>
          </a:stretch>
        </p:blipFill>
        <p:spPr>
          <a:xfrm>
            <a:off x="9475384" y="1384300"/>
            <a:ext cx="5448981" cy="10998200"/>
          </a:xfrm>
          <a:prstGeom prst="rect">
            <a:avLst/>
          </a:prstGeom>
        </p:spPr>
      </p:pic>
      <p:pic>
        <p:nvPicPr>
          <p:cNvPr id="26" name="Image 22"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89699" y="1473200"/>
            <a:ext cx="5220352" cy="10769600"/>
          </a:xfrm>
          <a:prstGeom prst="rect">
            <a:avLst/>
          </a:prstGeom>
        </p:spPr>
      </p:pic>
      <p:pic>
        <p:nvPicPr>
          <p:cNvPr id="27" name="Image 23" descr=" "/>
          <p:cNvPicPr>
            <a:picLocks noChangeAspect="1"/>
          </p:cNvPicPr>
          <p:nvPr/>
        </p:nvPicPr>
        <p:blipFill>
          <a:blip r:embed="rId13"/>
          <a:stretch>
            <a:fillRect/>
          </a:stretch>
        </p:blipFill>
        <p:spPr>
          <a:xfrm>
            <a:off x="11710864" y="2082800"/>
            <a:ext cx="978022" cy="76200"/>
          </a:xfrm>
          <a:prstGeom prst="rect">
            <a:avLst/>
          </a:prstGeom>
        </p:spPr>
      </p:pic>
      <p:pic>
        <p:nvPicPr>
          <p:cNvPr id="28" name="Image 24"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710864" y="2082800"/>
            <a:ext cx="978022" cy="76200"/>
          </a:xfrm>
          <a:prstGeom prst="rect">
            <a:avLst/>
          </a:prstGeom>
        </p:spPr>
      </p:pic>
      <p:pic>
        <p:nvPicPr>
          <p:cNvPr id="29" name="Image 25" descr=" "/>
          <p:cNvPicPr>
            <a:picLocks noChangeAspect="1"/>
          </p:cNvPicPr>
          <p:nvPr/>
        </p:nvPicPr>
        <p:blipFill>
          <a:blip r:embed="rId16"/>
          <a:stretch>
            <a:fillRect/>
          </a:stretch>
        </p:blipFill>
        <p:spPr>
          <a:xfrm>
            <a:off x="11177397" y="2019300"/>
            <a:ext cx="203225" cy="203200"/>
          </a:xfrm>
          <a:prstGeom prst="rect">
            <a:avLst/>
          </a:prstGeom>
        </p:spPr>
      </p:pic>
      <p:pic>
        <p:nvPicPr>
          <p:cNvPr id="30" name="Image 26"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77397" y="2019300"/>
            <a:ext cx="203225" cy="203200"/>
          </a:xfrm>
          <a:prstGeom prst="rect">
            <a:avLst/>
          </a:prstGeom>
        </p:spPr>
      </p:pic>
      <p:pic>
        <p:nvPicPr>
          <p:cNvPr id="31" name="Image 27"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215502" y="2057400"/>
            <a:ext cx="127016" cy="127000"/>
          </a:xfrm>
          <a:prstGeom prst="rect">
            <a:avLst/>
          </a:prstGeom>
        </p:spPr>
      </p:pic>
      <p:pic>
        <p:nvPicPr>
          <p:cNvPr id="32" name="Image 28"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266308" y="2082800"/>
            <a:ext cx="25403" cy="25400"/>
          </a:xfrm>
          <a:prstGeom prst="rect">
            <a:avLst/>
          </a:prstGeom>
        </p:spPr>
      </p:pic>
      <p:pic>
        <p:nvPicPr>
          <p:cNvPr id="33" name="Image 29" descr=" "/>
          <p:cNvPicPr>
            <a:picLocks noChangeAspect="1"/>
          </p:cNvPicPr>
          <p:nvPr/>
        </p:nvPicPr>
        <p:blipFill>
          <a:blip r:embed="rId23"/>
          <a:stretch>
            <a:fillRect/>
          </a:stretch>
        </p:blipFill>
        <p:spPr>
          <a:xfrm>
            <a:off x="12130016" y="1727200"/>
            <a:ext cx="139717" cy="139700"/>
          </a:xfrm>
          <a:prstGeom prst="rect">
            <a:avLst/>
          </a:prstGeom>
        </p:spPr>
      </p:pic>
      <p:pic>
        <p:nvPicPr>
          <p:cNvPr id="34" name="Image 30"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30016" y="1727200"/>
            <a:ext cx="139717" cy="139700"/>
          </a:xfrm>
          <a:prstGeom prst="rect">
            <a:avLst/>
          </a:prstGeom>
        </p:spPr>
      </p:pic>
      <p:pic>
        <p:nvPicPr>
          <p:cNvPr id="35" name="Image 31"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799775" y="11264900"/>
            <a:ext cx="800200" cy="800100"/>
          </a:xfrm>
          <a:prstGeom prst="rect">
            <a:avLst/>
          </a:prstGeom>
        </p:spPr>
      </p:pic>
      <p:pic>
        <p:nvPicPr>
          <p:cNvPr id="36" name="Image 32"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80222" y="2578100"/>
            <a:ext cx="4839305" cy="8547100"/>
          </a:xfrm>
          <a:prstGeom prst="rect">
            <a:avLst/>
          </a:prstGeom>
        </p:spPr>
      </p:pic>
      <p:pic>
        <p:nvPicPr>
          <p:cNvPr id="37" name="Image 33" descr=" "/>
          <p:cNvPicPr>
            <a:picLocks noChangeAspect="1"/>
          </p:cNvPicPr>
          <p:nvPr/>
        </p:nvPicPr>
        <p:blipFill>
          <a:blip r:embed="rId30"/>
          <a:stretch>
            <a:fillRect/>
          </a:stretch>
        </p:blipFill>
        <p:spPr>
          <a:xfrm>
            <a:off x="9818327" y="2616200"/>
            <a:ext cx="4763095" cy="8470900"/>
          </a:xfrm>
          <a:prstGeom prst="rect">
            <a:avLst/>
          </a:prstGeom>
        </p:spPr>
      </p:pic>
      <p:sp>
        <p:nvSpPr>
          <p:cNvPr id="38" name="Shape 2"/>
          <p:cNvSpPr/>
          <p:nvPr/>
        </p:nvSpPr>
        <p:spPr>
          <a:xfrm>
            <a:off x="16270734" y="1409700"/>
            <a:ext cx="5423578" cy="10896600"/>
          </a:xfrm>
          <a:prstGeom prst="rect">
            <a:avLst/>
          </a:prstGeom>
          <a:noFill/>
          <a:ln/>
        </p:spPr>
      </p:sp>
      <p:pic>
        <p:nvPicPr>
          <p:cNvPr id="39" name="Image 34"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6207" y="3644900"/>
            <a:ext cx="38105" cy="800100"/>
          </a:xfrm>
          <a:prstGeom prst="rect">
            <a:avLst/>
          </a:prstGeom>
        </p:spPr>
      </p:pic>
      <p:pic>
        <p:nvPicPr>
          <p:cNvPr id="40" name="Image 35"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0734" y="4648200"/>
            <a:ext cx="38105" cy="800100"/>
          </a:xfrm>
          <a:prstGeom prst="rect">
            <a:avLst/>
          </a:prstGeom>
        </p:spPr>
      </p:pic>
      <p:pic>
        <p:nvPicPr>
          <p:cNvPr id="41" name="Image 36"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0734" y="3644900"/>
            <a:ext cx="38105" cy="800100"/>
          </a:xfrm>
          <a:prstGeom prst="rect">
            <a:avLst/>
          </a:prstGeom>
        </p:spPr>
      </p:pic>
      <p:pic>
        <p:nvPicPr>
          <p:cNvPr id="42" name="Image 37"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70734" y="2870200"/>
            <a:ext cx="38105" cy="419100"/>
          </a:xfrm>
          <a:prstGeom prst="rect">
            <a:avLst/>
          </a:prstGeom>
        </p:spPr>
      </p:pic>
      <p:pic>
        <p:nvPicPr>
          <p:cNvPr id="43" name="Image 38" descr=" "/>
          <p:cNvPicPr>
            <a:picLocks noChangeAspect="1"/>
          </p:cNvPicPr>
          <p:nvPr/>
        </p:nvPicPr>
        <p:blipFill>
          <a:blip r:embed="rId9">
            <a:extLst>
              <a:ext uri="{96DAC541-7B7A-43D3-8B79-37D633B846F1}">
                <asvg:svgBlip xmlns:asvg="http://schemas.microsoft.com/office/drawing/2016/SVG/main" r:embed="rId32"/>
              </a:ext>
            </a:extLst>
          </a:blip>
          <a:stretch>
            <a:fillRect/>
          </a:stretch>
        </p:blipFill>
        <p:spPr>
          <a:xfrm>
            <a:off x="16258032" y="1384300"/>
            <a:ext cx="5448981" cy="10998200"/>
          </a:xfrm>
          <a:prstGeom prst="rect">
            <a:avLst/>
          </a:prstGeom>
        </p:spPr>
      </p:pic>
      <p:pic>
        <p:nvPicPr>
          <p:cNvPr id="44" name="Image 39"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72346" y="1473200"/>
            <a:ext cx="5220352" cy="10769600"/>
          </a:xfrm>
          <a:prstGeom prst="rect">
            <a:avLst/>
          </a:prstGeom>
        </p:spPr>
      </p:pic>
      <p:pic>
        <p:nvPicPr>
          <p:cNvPr id="45" name="Image 40" descr=" "/>
          <p:cNvPicPr>
            <a:picLocks noChangeAspect="1"/>
          </p:cNvPicPr>
          <p:nvPr/>
        </p:nvPicPr>
        <p:blipFill>
          <a:blip r:embed="rId13"/>
          <a:stretch>
            <a:fillRect/>
          </a:stretch>
        </p:blipFill>
        <p:spPr>
          <a:xfrm>
            <a:off x="18493511" y="2082800"/>
            <a:ext cx="978022" cy="76200"/>
          </a:xfrm>
          <a:prstGeom prst="rect">
            <a:avLst/>
          </a:prstGeom>
        </p:spPr>
      </p:pic>
      <p:pic>
        <p:nvPicPr>
          <p:cNvPr id="46" name="Image 41"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93511" y="2082800"/>
            <a:ext cx="978022" cy="76200"/>
          </a:xfrm>
          <a:prstGeom prst="rect">
            <a:avLst/>
          </a:prstGeom>
        </p:spPr>
      </p:pic>
      <p:pic>
        <p:nvPicPr>
          <p:cNvPr id="47" name="Image 42" descr=" "/>
          <p:cNvPicPr>
            <a:picLocks noChangeAspect="1"/>
          </p:cNvPicPr>
          <p:nvPr/>
        </p:nvPicPr>
        <p:blipFill>
          <a:blip r:embed="rId16"/>
          <a:stretch>
            <a:fillRect/>
          </a:stretch>
        </p:blipFill>
        <p:spPr>
          <a:xfrm>
            <a:off x="17960045" y="2019300"/>
            <a:ext cx="203225" cy="203200"/>
          </a:xfrm>
          <a:prstGeom prst="rect">
            <a:avLst/>
          </a:prstGeom>
        </p:spPr>
      </p:pic>
      <p:pic>
        <p:nvPicPr>
          <p:cNvPr id="48" name="Image 43"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960045" y="2019300"/>
            <a:ext cx="203225" cy="203200"/>
          </a:xfrm>
          <a:prstGeom prst="rect">
            <a:avLst/>
          </a:prstGeom>
        </p:spPr>
      </p:pic>
      <p:pic>
        <p:nvPicPr>
          <p:cNvPr id="49" name="Image 44"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998149" y="2057400"/>
            <a:ext cx="127016" cy="127000"/>
          </a:xfrm>
          <a:prstGeom prst="rect">
            <a:avLst/>
          </a:prstGeom>
        </p:spPr>
      </p:pic>
      <p:pic>
        <p:nvPicPr>
          <p:cNvPr id="50" name="Image 45"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048956" y="2082800"/>
            <a:ext cx="25403" cy="25400"/>
          </a:xfrm>
          <a:prstGeom prst="rect">
            <a:avLst/>
          </a:prstGeom>
        </p:spPr>
      </p:pic>
      <p:pic>
        <p:nvPicPr>
          <p:cNvPr id="51" name="Image 46" descr=" "/>
          <p:cNvPicPr>
            <a:picLocks noChangeAspect="1"/>
          </p:cNvPicPr>
          <p:nvPr/>
        </p:nvPicPr>
        <p:blipFill>
          <a:blip r:embed="rId23"/>
          <a:stretch>
            <a:fillRect/>
          </a:stretch>
        </p:blipFill>
        <p:spPr>
          <a:xfrm>
            <a:off x="18912664" y="1727200"/>
            <a:ext cx="139717" cy="139700"/>
          </a:xfrm>
          <a:prstGeom prst="rect">
            <a:avLst/>
          </a:prstGeom>
        </p:spPr>
      </p:pic>
      <p:pic>
        <p:nvPicPr>
          <p:cNvPr id="52" name="Image 47"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912664" y="1727200"/>
            <a:ext cx="139717" cy="139700"/>
          </a:xfrm>
          <a:prstGeom prst="rect">
            <a:avLst/>
          </a:prstGeom>
        </p:spPr>
      </p:pic>
      <p:pic>
        <p:nvPicPr>
          <p:cNvPr id="53" name="Image 48"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582423" y="11264900"/>
            <a:ext cx="800200" cy="800100"/>
          </a:xfrm>
          <a:prstGeom prst="rect">
            <a:avLst/>
          </a:prstGeom>
        </p:spPr>
      </p:pic>
      <p:pic>
        <p:nvPicPr>
          <p:cNvPr id="54" name="Image 49"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6562870" y="2578100"/>
            <a:ext cx="4839305" cy="8547100"/>
          </a:xfrm>
          <a:prstGeom prst="rect">
            <a:avLst/>
          </a:prstGeom>
        </p:spPr>
      </p:pic>
      <p:pic>
        <p:nvPicPr>
          <p:cNvPr id="55" name="Image 50" descr=" "/>
          <p:cNvPicPr>
            <a:picLocks noChangeAspect="1"/>
          </p:cNvPicPr>
          <p:nvPr/>
        </p:nvPicPr>
        <p:blipFill>
          <a:blip r:embed="rId30"/>
          <a:stretch>
            <a:fillRect/>
          </a:stretch>
        </p:blipFill>
        <p:spPr>
          <a:xfrm>
            <a:off x="16600975" y="2616200"/>
            <a:ext cx="4763095" cy="8470900"/>
          </a:xfrm>
          <a:prstGeom prst="rect">
            <a:avLst/>
          </a:prstGeom>
        </p:spPr>
      </p:pic>
      <p:sp>
        <p:nvSpPr>
          <p:cNvPr id="56" name="Text 3"/>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565656"/>
        </a:solidFill>
        <a:effectLst/>
      </p:bgPr>
    </p:bg>
    <p:spTree>
      <p:nvGrpSpPr>
        <p:cNvPr id="1" name=""/>
        <p:cNvGrpSpPr/>
        <p:nvPr/>
      </p:nvGrpSpPr>
      <p:grpSpPr>
        <a:xfrm>
          <a:off x="0" y="0"/>
          <a:ext cx="0" cy="0"/>
          <a:chOff x="0" y="0"/>
          <a:chExt cx="0" cy="0"/>
        </a:xfrm>
      </p:grpSpPr>
      <p:sp>
        <p:nvSpPr>
          <p:cNvPr id="2" name="Shape 0"/>
          <p:cNvSpPr/>
          <p:nvPr/>
        </p:nvSpPr>
        <p:spPr>
          <a:xfrm>
            <a:off x="1625803" y="5130800"/>
            <a:ext cx="21135442" cy="3454400"/>
          </a:xfrm>
          <a:prstGeom prst="rect">
            <a:avLst/>
          </a:prstGeom>
          <a:noFill/>
          <a:ln/>
        </p:spPr>
      </p:sp>
      <p:sp>
        <p:nvSpPr>
          <p:cNvPr id="3" name="Text 1"/>
          <p:cNvSpPr/>
          <p:nvPr/>
        </p:nvSpPr>
        <p:spPr>
          <a:xfrm>
            <a:off x="1625803" y="51308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Prototype </a:t>
            </a:r>
            <a:endParaRPr lang="en-US" sz="4000" dirty="0"/>
          </a:p>
        </p:txBody>
      </p:sp>
      <p:sp>
        <p:nvSpPr>
          <p:cNvPr id="4" name="Text 2"/>
          <p:cNvSpPr/>
          <p:nvPr/>
        </p:nvSpPr>
        <p:spPr>
          <a:xfrm>
            <a:off x="1625803" y="61468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Prototypes</a:t>
            </a:r>
            <a:endParaRPr lang="en-US" sz="12800" dirty="0"/>
          </a:p>
        </p:txBody>
      </p:sp>
      <p:sp>
        <p:nvSpPr>
          <p:cNvPr id="5" name="Text 3"/>
          <p:cNvSpPr/>
          <p:nvPr/>
        </p:nvSpPr>
        <p:spPr>
          <a:xfrm rot="20824116">
            <a:off x="9342593"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FFFFFF">
                    <a:alpha val="2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AFAFA"/>
        </a:solidFill>
        <a:effectLst/>
      </p:bgPr>
    </p:bg>
    <p:spTree>
      <p:nvGrpSpPr>
        <p:cNvPr id="1" name=""/>
        <p:cNvGrpSpPr/>
        <p:nvPr/>
      </p:nvGrpSpPr>
      <p:grpSpPr>
        <a:xfrm>
          <a:off x="0" y="0"/>
          <a:ext cx="0" cy="0"/>
          <a:chOff x="0" y="0"/>
          <a:chExt cx="0" cy="0"/>
        </a:xfrm>
      </p:grpSpPr>
      <p:sp>
        <p:nvSpPr>
          <p:cNvPr id="2" name="Text 0"/>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
        <p:nvSpPr>
          <p:cNvPr id="3" name="Shape 1"/>
          <p:cNvSpPr/>
          <p:nvPr/>
        </p:nvSpPr>
        <p:spPr>
          <a:xfrm>
            <a:off x="0" y="0"/>
            <a:ext cx="24387048" cy="13716000"/>
          </a:xfrm>
          <a:prstGeom prst="rect">
            <a:avLst/>
          </a:prstGeom>
          <a:noFill/>
          <a:ln/>
        </p:spPr>
      </p:sp>
      <p:sp>
        <p:nvSpPr>
          <p:cNvPr id="4" name="Text 2"/>
          <p:cNvSpPr/>
          <p:nvPr/>
        </p:nvSpPr>
        <p:spPr>
          <a:xfrm>
            <a:off x="812902" y="3556000"/>
            <a:ext cx="22930599" cy="880533"/>
          </a:xfrm>
          <a:prstGeom prst="rect">
            <a:avLst/>
          </a:prstGeom>
          <a:noFill/>
          <a:ln/>
        </p:spPr>
        <p:txBody>
          <a:bodyPr wrap="square" lIns="0" tIns="0" rIns="0" bIns="0" rtlCol="0" anchor="t"/>
          <a:lstStyle/>
          <a:p>
            <a:pPr marL="0" indent="0" algn="l">
              <a:lnSpc>
                <a:spcPts val="5600"/>
              </a:lnSpc>
              <a:buNone/>
            </a:pPr>
            <a:r>
              <a:rPr lang="en-US" sz="4000" dirty="0">
                <a:solidFill>
                  <a:srgbClr val="565656">
                    <a:alpha val="100000"/>
                  </a:srgbClr>
                </a:solidFill>
                <a:latin typeface="Poppins Bold" pitchFamily="34" charset="0"/>
                <a:ea typeface="Poppins Bold" pitchFamily="34" charset="-122"/>
                <a:cs typeface="Poppins Bold" pitchFamily="34" charset="-120"/>
              </a:rPr>
              <a:t>What is a prototype? </a:t>
            </a:r>
            <a:endParaRPr lang="en-US" sz="4000" dirty="0"/>
          </a:p>
        </p:txBody>
      </p:sp>
      <p:sp>
        <p:nvSpPr>
          <p:cNvPr id="5" name="Text 3"/>
          <p:cNvSpPr/>
          <p:nvPr/>
        </p:nvSpPr>
        <p:spPr>
          <a:xfrm>
            <a:off x="812902" y="4673600"/>
            <a:ext cx="23066083" cy="5791200"/>
          </a:xfrm>
          <a:prstGeom prst="rect">
            <a:avLst/>
          </a:prstGeom>
          <a:noFill/>
          <a:ln/>
        </p:spPr>
        <p:txBody>
          <a:bodyPr wrap="square" lIns="0" tIns="0" rIns="0" bIns="0" rtlCol="0" anchor="t"/>
          <a:lstStyle/>
          <a:p>
            <a:pPr marL="0" indent="0" algn="l">
              <a:buNone/>
            </a:pPr>
            <a:r>
              <a:rPr lang="en-US" sz="7200" dirty="0">
                <a:solidFill>
                  <a:srgbClr val="2B2B2B">
                    <a:alpha val="100000"/>
                  </a:srgbClr>
                </a:solidFill>
                <a:latin typeface="Poppins Bold" pitchFamily="34" charset="0"/>
                <a:ea typeface="Poppins Bold" pitchFamily="34" charset="-122"/>
                <a:cs typeface="Poppins Bold" pitchFamily="34" charset="-120"/>
              </a:rPr>
              <a:t>An example of a </a:t>
            </a:r>
            <a:r>
              <a:rPr lang="en-US" sz="7200" dirty="0">
                <a:solidFill>
                  <a:srgbClr val="2962FF">
                    <a:alpha val="100000"/>
                  </a:srgbClr>
                </a:solidFill>
                <a:latin typeface="Poppins Bold" pitchFamily="34" charset="0"/>
                <a:ea typeface="Poppins Bold" pitchFamily="34" charset="-122"/>
                <a:cs typeface="Poppins Bold" pitchFamily="34" charset="-120"/>
              </a:rPr>
              <a:t>prototype</a:t>
            </a:r>
            <a:r>
              <a:rPr lang="en-US" sz="7200" dirty="0">
                <a:solidFill>
                  <a:srgbClr val="2B2B2B">
                    <a:alpha val="100000"/>
                  </a:srgbClr>
                </a:solidFill>
                <a:latin typeface="Poppins Bold" pitchFamily="34" charset="0"/>
                <a:ea typeface="Poppins Bold" pitchFamily="34" charset="-122"/>
                <a:cs typeface="Poppins Bold" pitchFamily="34" charset="-120"/>
              </a:rPr>
              <a:t> is the first model of a new robot. Allowing stakeholders to </a:t>
            </a:r>
            <a:r>
              <a:rPr lang="en-US" sz="7200" dirty="0">
                <a:solidFill>
                  <a:srgbClr val="2962FF">
                    <a:alpha val="100000"/>
                  </a:srgbClr>
                </a:solidFill>
                <a:latin typeface="Poppins Bold" pitchFamily="34" charset="0"/>
                <a:ea typeface="Poppins Bold" pitchFamily="34" charset="-122"/>
                <a:cs typeface="Poppins Bold" pitchFamily="34" charset="-120"/>
              </a:rPr>
              <a:t>‘click’</a:t>
            </a:r>
            <a:r>
              <a:rPr lang="en-US" sz="7200" dirty="0">
                <a:solidFill>
                  <a:srgbClr val="2B2B2B">
                    <a:alpha val="100000"/>
                  </a:srgbClr>
                </a:solidFill>
                <a:latin typeface="Poppins Bold" pitchFamily="34" charset="0"/>
                <a:ea typeface="Poppins Bold" pitchFamily="34" charset="-122"/>
                <a:cs typeface="Poppins Bold" pitchFamily="34" charset="-120"/>
              </a:rPr>
              <a:t> or </a:t>
            </a:r>
            <a:r>
              <a:rPr lang="en-US" sz="7200" dirty="0">
                <a:solidFill>
                  <a:srgbClr val="2962FF">
                    <a:alpha val="100000"/>
                  </a:srgbClr>
                </a:solidFill>
                <a:latin typeface="Poppins Bold" pitchFamily="34" charset="0"/>
                <a:ea typeface="Poppins Bold" pitchFamily="34" charset="-122"/>
                <a:cs typeface="Poppins Bold" pitchFamily="34" charset="-120"/>
              </a:rPr>
              <a:t>‘tap’</a:t>
            </a:r>
            <a:r>
              <a:rPr lang="en-US" sz="7200" dirty="0">
                <a:solidFill>
                  <a:srgbClr val="2B2B2B">
                    <a:alpha val="100000"/>
                  </a:srgbClr>
                </a:solidFill>
                <a:latin typeface="Poppins Bold" pitchFamily="34" charset="0"/>
                <a:ea typeface="Poppins Bold" pitchFamily="34" charset="-122"/>
                <a:cs typeface="Poppins Bold" pitchFamily="34" charset="-120"/>
              </a:rPr>
              <a:t> though pages that have been designed like you </a:t>
            </a:r>
            <a:r>
              <a:rPr lang="en-US" sz="7200" dirty="0">
                <a:solidFill>
                  <a:srgbClr val="2962FF">
                    <a:alpha val="100000"/>
                  </a:srgbClr>
                </a:solidFill>
                <a:latin typeface="Poppins Bold" pitchFamily="34" charset="0"/>
                <a:ea typeface="Poppins Bold" pitchFamily="34" charset="-122"/>
                <a:cs typeface="Poppins Bold" pitchFamily="34" charset="-120"/>
              </a:rPr>
              <a:t>would use</a:t>
            </a:r>
            <a:r>
              <a:rPr lang="en-US" sz="7200" dirty="0">
                <a:solidFill>
                  <a:srgbClr val="2B2B2B">
                    <a:alpha val="100000"/>
                  </a:srgbClr>
                </a:solidFill>
                <a:latin typeface="Poppins Bold" pitchFamily="34" charset="0"/>
                <a:ea typeface="Poppins Bold" pitchFamily="34" charset="-122"/>
                <a:cs typeface="Poppins Bold" pitchFamily="34" charset="-120"/>
              </a:rPr>
              <a:t> a website or app. </a:t>
            </a:r>
            <a:endParaRPr lang="en-US" sz="7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0" y="0"/>
            <a:ext cx="12193524" cy="13716000"/>
          </a:xfrm>
          <a:prstGeom prst="rect">
            <a:avLst/>
          </a:prstGeom>
          <a:noFill/>
          <a:ln/>
        </p:spPr>
      </p:sp>
      <p:sp>
        <p:nvSpPr>
          <p:cNvPr id="4" name="Text 1"/>
          <p:cNvSpPr/>
          <p:nvPr/>
        </p:nvSpPr>
        <p:spPr>
          <a:xfrm>
            <a:off x="812902" y="45085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Thank you, </a:t>
            </a:r>
            <a:endParaRPr lang="en-US" sz="10800" dirty="0"/>
          </a:p>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questions?</a:t>
            </a:r>
            <a:endParaRPr lang="en-US" sz="10800" dirty="0"/>
          </a:p>
        </p:txBody>
      </p:sp>
      <p:sp>
        <p:nvSpPr>
          <p:cNvPr id="5" name="Shape 2"/>
          <p:cNvSpPr/>
          <p:nvPr/>
        </p:nvSpPr>
        <p:spPr>
          <a:xfrm>
            <a:off x="812902" y="8166100"/>
            <a:ext cx="10567721" cy="1041400"/>
          </a:xfrm>
          <a:prstGeom prst="rect">
            <a:avLst/>
          </a:prstGeom>
          <a:noFill/>
          <a:ln/>
        </p:spPr>
      </p:sp>
      <p:sp>
        <p:nvSpPr>
          <p:cNvPr id="6" name="Shape 3"/>
          <p:cNvSpPr/>
          <p:nvPr/>
        </p:nvSpPr>
        <p:spPr>
          <a:xfrm>
            <a:off x="812902" y="8166100"/>
            <a:ext cx="1041530" cy="1041400"/>
          </a:xfrm>
          <a:prstGeom prst="ellipse">
            <a:avLst/>
          </a:prstGeom>
          <a:solidFill>
            <a:srgbClr val="D9D9D9">
              <a:alpha val="100000"/>
            </a:srgbClr>
          </a:solidFill>
          <a:ln w="50800">
            <a:solidFill>
              <a:srgbClr val="FFFFFF"/>
            </a:solidFill>
            <a:prstDash val="solid"/>
          </a:ln>
        </p:spPr>
      </p:sp>
      <p:sp>
        <p:nvSpPr>
          <p:cNvPr id="7" name="Text 4"/>
          <p:cNvSpPr/>
          <p:nvPr/>
        </p:nvSpPr>
        <p:spPr>
          <a:xfrm>
            <a:off x="1956044" y="8229600"/>
            <a:ext cx="9543126" cy="1032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Presented by [Paste your name]</a:t>
            </a:r>
            <a:endParaRPr lang="en-US" sz="2800" dirty="0"/>
          </a:p>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Product designer at [Paste Company name] </a:t>
            </a:r>
            <a:endParaRPr lang="en-US" sz="2800" dirty="0"/>
          </a:p>
        </p:txBody>
      </p:sp>
      <p:pic>
        <p:nvPicPr>
          <p:cNvPr id="8"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30216" y="736600"/>
            <a:ext cx="10872559" cy="12230100"/>
          </a:xfrm>
          <a:prstGeom prst="rect">
            <a:avLst/>
          </a:prstGeom>
        </p:spPr>
      </p:pic>
      <p:sp>
        <p:nvSpPr>
          <p:cNvPr id="9" name="Text 5"/>
          <p:cNvSpPr/>
          <p:nvPr/>
        </p:nvSpPr>
        <p:spPr>
          <a:xfrm>
            <a:off x="16321540" y="66421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565656"/>
        </a:solidFill>
        <a:effectLst/>
      </p:bgPr>
    </p:bg>
    <p:spTree>
      <p:nvGrpSpPr>
        <p:cNvPr id="1" name=""/>
        <p:cNvGrpSpPr/>
        <p:nvPr/>
      </p:nvGrpSpPr>
      <p:grpSpPr>
        <a:xfrm>
          <a:off x="0" y="0"/>
          <a:ext cx="0" cy="0"/>
          <a:chOff x="0" y="0"/>
          <a:chExt cx="0" cy="0"/>
        </a:xfrm>
      </p:grpSpPr>
      <p:sp>
        <p:nvSpPr>
          <p:cNvPr id="2" name="Text 0"/>
          <p:cNvSpPr/>
          <p:nvPr/>
        </p:nvSpPr>
        <p:spPr>
          <a:xfrm>
            <a:off x="1625803" y="57912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Technical limitations</a:t>
            </a:r>
            <a:endParaRPr lang="en-US" sz="12800" dirty="0"/>
          </a:p>
        </p:txBody>
      </p:sp>
      <p:sp>
        <p:nvSpPr>
          <p:cNvPr id="3" name="Text 1"/>
          <p:cNvSpPr/>
          <p:nvPr/>
        </p:nvSpPr>
        <p:spPr>
          <a:xfrm rot="20824116">
            <a:off x="9342593"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FFFFFF">
                    <a:alpha val="2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9652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Technical limitations</a:t>
            </a:r>
            <a:endParaRPr lang="en-US" sz="10800" dirty="0"/>
          </a:p>
        </p:txBody>
      </p:sp>
      <p:sp>
        <p:nvSpPr>
          <p:cNvPr id="4" name="Text 2"/>
          <p:cNvSpPr/>
          <p:nvPr/>
        </p:nvSpPr>
        <p:spPr>
          <a:xfrm>
            <a:off x="812902" y="4622800"/>
            <a:ext cx="10686269" cy="2404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This is the perfect opportunity to explain the technical limitations you may have faced during this product. Not everything is simple, and sometimes we have to take technical limitations into consideration throughout the process. </a:t>
            </a:r>
            <a:endParaRPr lang="en-US" sz="2800" dirty="0"/>
          </a:p>
        </p:txBody>
      </p:sp>
      <p:sp>
        <p:nvSpPr>
          <p:cNvPr id="5" name="Text 3"/>
          <p:cNvSpPr/>
          <p:nvPr/>
        </p:nvSpPr>
        <p:spPr>
          <a:xfrm>
            <a:off x="812902" y="7315200"/>
            <a:ext cx="10686269" cy="2404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Technical limitations are usually missed out of case studies, but we know the world isn't perfect and we will hit limitations throughout a project. Highlight these and explain your compromises and what that could mean by compromising. </a:t>
            </a:r>
            <a:endParaRPr lang="en-US" sz="2800" dirty="0"/>
          </a:p>
        </p:txBody>
      </p:sp>
      <p:sp>
        <p:nvSpPr>
          <p:cNvPr id="6" name="Text 4"/>
          <p:cNvSpPr/>
          <p:nvPr/>
        </p:nvSpPr>
        <p:spPr>
          <a:xfrm>
            <a:off x="812902" y="10007600"/>
            <a:ext cx="10686269" cy="2861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Example:</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 faced a few technical limitations throughout the project. A full UI redesign was unable to make it into delivery. As a compromise to this business decision, I made slight adjustments to the current UI but made most of the usability improvements throughout the UX process.</a:t>
            </a:r>
            <a:endParaRPr lang="en-US" sz="2800" dirty="0"/>
          </a:p>
        </p:txBody>
      </p:sp>
      <p:pic>
        <p:nvPicPr>
          <p:cNvPr id="7"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8" name="Text 5"/>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
        <p:nvSpPr>
          <p:cNvPr id="9" name="Text 6"/>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8128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Goals</a:t>
            </a:r>
            <a:endParaRPr lang="en-US" sz="10800" dirty="0"/>
          </a:p>
        </p:txBody>
      </p:sp>
      <p:sp>
        <p:nvSpPr>
          <p:cNvPr id="4" name="Shape 2"/>
          <p:cNvSpPr/>
          <p:nvPr/>
        </p:nvSpPr>
        <p:spPr>
          <a:xfrm>
            <a:off x="812902" y="2438400"/>
            <a:ext cx="22761245" cy="5232400"/>
          </a:xfrm>
          <a:prstGeom prst="rect">
            <a:avLst/>
          </a:prstGeom>
          <a:noFill/>
          <a:ln/>
        </p:spPr>
      </p:sp>
      <p:sp>
        <p:nvSpPr>
          <p:cNvPr id="5" name="Shape 3"/>
          <p:cNvSpPr/>
          <p:nvPr/>
        </p:nvSpPr>
        <p:spPr>
          <a:xfrm>
            <a:off x="1117740" y="2743200"/>
            <a:ext cx="7112889" cy="4622800"/>
          </a:xfrm>
          <a:prstGeom prst="roundRect">
            <a:avLst>
              <a:gd name="adj" fmla="val 8703"/>
            </a:avLst>
          </a:prstGeom>
          <a:solidFill>
            <a:srgbClr val="2B2B2B">
              <a:alpha val="100000"/>
            </a:srgbClr>
          </a:solidFill>
          <a:ln/>
        </p:spPr>
      </p:sp>
      <p:sp>
        <p:nvSpPr>
          <p:cNvPr id="6" name="Text 4"/>
          <p:cNvSpPr/>
          <p:nvPr/>
        </p:nvSpPr>
        <p:spPr>
          <a:xfrm>
            <a:off x="1727416" y="3352800"/>
            <a:ext cx="1680843"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1</a:t>
            </a:r>
            <a:endParaRPr lang="en-US" sz="4000" dirty="0"/>
          </a:p>
        </p:txBody>
      </p:sp>
      <p:sp>
        <p:nvSpPr>
          <p:cNvPr id="7" name="Text 5"/>
          <p:cNvSpPr/>
          <p:nvPr/>
        </p:nvSpPr>
        <p:spPr>
          <a:xfrm>
            <a:off x="1727416" y="44704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8" name="Shape 6"/>
          <p:cNvSpPr/>
          <p:nvPr/>
        </p:nvSpPr>
        <p:spPr>
          <a:xfrm>
            <a:off x="8637080" y="2743200"/>
            <a:ext cx="7112889" cy="4622800"/>
          </a:xfrm>
          <a:prstGeom prst="roundRect">
            <a:avLst>
              <a:gd name="adj" fmla="val 8703"/>
            </a:avLst>
          </a:prstGeom>
          <a:solidFill>
            <a:srgbClr val="2B2B2B">
              <a:alpha val="100000"/>
            </a:srgbClr>
          </a:solidFill>
          <a:ln/>
        </p:spPr>
      </p:sp>
      <p:sp>
        <p:nvSpPr>
          <p:cNvPr id="9" name="Text 7"/>
          <p:cNvSpPr/>
          <p:nvPr/>
        </p:nvSpPr>
        <p:spPr>
          <a:xfrm>
            <a:off x="9246756" y="3352800"/>
            <a:ext cx="1782456"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2</a:t>
            </a:r>
            <a:endParaRPr lang="en-US" sz="4000" dirty="0"/>
          </a:p>
        </p:txBody>
      </p:sp>
      <p:sp>
        <p:nvSpPr>
          <p:cNvPr id="10" name="Text 8"/>
          <p:cNvSpPr/>
          <p:nvPr/>
        </p:nvSpPr>
        <p:spPr>
          <a:xfrm>
            <a:off x="9246756" y="44704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11" name="Shape 9"/>
          <p:cNvSpPr/>
          <p:nvPr/>
        </p:nvSpPr>
        <p:spPr>
          <a:xfrm>
            <a:off x="16156419" y="2743200"/>
            <a:ext cx="7112889" cy="4622800"/>
          </a:xfrm>
          <a:prstGeom prst="roundRect">
            <a:avLst>
              <a:gd name="adj" fmla="val 8703"/>
            </a:avLst>
          </a:prstGeom>
          <a:solidFill>
            <a:srgbClr val="2B2B2B">
              <a:alpha val="100000"/>
            </a:srgbClr>
          </a:solidFill>
          <a:ln/>
        </p:spPr>
      </p:sp>
      <p:sp>
        <p:nvSpPr>
          <p:cNvPr id="12" name="Text 10"/>
          <p:cNvSpPr/>
          <p:nvPr/>
        </p:nvSpPr>
        <p:spPr>
          <a:xfrm>
            <a:off x="16766096" y="3352800"/>
            <a:ext cx="1795158"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3</a:t>
            </a:r>
            <a:endParaRPr lang="en-US" sz="4000" dirty="0"/>
          </a:p>
        </p:txBody>
      </p:sp>
      <p:sp>
        <p:nvSpPr>
          <p:cNvPr id="13" name="Text 11"/>
          <p:cNvSpPr/>
          <p:nvPr/>
        </p:nvSpPr>
        <p:spPr>
          <a:xfrm>
            <a:off x="16766096" y="44704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14" name="Shape 12"/>
          <p:cNvSpPr/>
          <p:nvPr/>
        </p:nvSpPr>
        <p:spPr>
          <a:xfrm>
            <a:off x="812902" y="7670800"/>
            <a:ext cx="22761245" cy="5232400"/>
          </a:xfrm>
          <a:prstGeom prst="rect">
            <a:avLst/>
          </a:prstGeom>
          <a:noFill/>
          <a:ln/>
        </p:spPr>
      </p:sp>
      <p:sp>
        <p:nvSpPr>
          <p:cNvPr id="15" name="Shape 13"/>
          <p:cNvSpPr/>
          <p:nvPr/>
        </p:nvSpPr>
        <p:spPr>
          <a:xfrm>
            <a:off x="1117740" y="7975600"/>
            <a:ext cx="7112889" cy="4622800"/>
          </a:xfrm>
          <a:prstGeom prst="roundRect">
            <a:avLst>
              <a:gd name="adj" fmla="val 8703"/>
            </a:avLst>
          </a:prstGeom>
          <a:solidFill>
            <a:srgbClr val="2B2B2B">
              <a:alpha val="100000"/>
            </a:srgbClr>
          </a:solidFill>
          <a:ln/>
        </p:spPr>
      </p:sp>
      <p:sp>
        <p:nvSpPr>
          <p:cNvPr id="16" name="Text 14"/>
          <p:cNvSpPr/>
          <p:nvPr/>
        </p:nvSpPr>
        <p:spPr>
          <a:xfrm>
            <a:off x="1727416" y="8585200"/>
            <a:ext cx="1680843"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1</a:t>
            </a:r>
            <a:endParaRPr lang="en-US" sz="4000" dirty="0"/>
          </a:p>
        </p:txBody>
      </p:sp>
      <p:sp>
        <p:nvSpPr>
          <p:cNvPr id="17" name="Text 15"/>
          <p:cNvSpPr/>
          <p:nvPr/>
        </p:nvSpPr>
        <p:spPr>
          <a:xfrm>
            <a:off x="1727416" y="97028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18" name="Shape 16"/>
          <p:cNvSpPr/>
          <p:nvPr/>
        </p:nvSpPr>
        <p:spPr>
          <a:xfrm>
            <a:off x="8637080" y="7975600"/>
            <a:ext cx="7112889" cy="4622800"/>
          </a:xfrm>
          <a:prstGeom prst="roundRect">
            <a:avLst>
              <a:gd name="adj" fmla="val 8703"/>
            </a:avLst>
          </a:prstGeom>
          <a:solidFill>
            <a:srgbClr val="2B2B2B">
              <a:alpha val="100000"/>
            </a:srgbClr>
          </a:solidFill>
          <a:ln/>
        </p:spPr>
      </p:sp>
      <p:sp>
        <p:nvSpPr>
          <p:cNvPr id="19" name="Text 17"/>
          <p:cNvSpPr/>
          <p:nvPr/>
        </p:nvSpPr>
        <p:spPr>
          <a:xfrm>
            <a:off x="9246756" y="8585200"/>
            <a:ext cx="1782456"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2</a:t>
            </a:r>
            <a:endParaRPr lang="en-US" sz="4000" dirty="0"/>
          </a:p>
        </p:txBody>
      </p:sp>
      <p:sp>
        <p:nvSpPr>
          <p:cNvPr id="20" name="Text 18"/>
          <p:cNvSpPr/>
          <p:nvPr/>
        </p:nvSpPr>
        <p:spPr>
          <a:xfrm>
            <a:off x="9246756" y="97028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21" name="Shape 19"/>
          <p:cNvSpPr/>
          <p:nvPr/>
        </p:nvSpPr>
        <p:spPr>
          <a:xfrm>
            <a:off x="16156419" y="7975600"/>
            <a:ext cx="7112889" cy="4622800"/>
          </a:xfrm>
          <a:prstGeom prst="roundRect">
            <a:avLst>
              <a:gd name="adj" fmla="val 8703"/>
            </a:avLst>
          </a:prstGeom>
          <a:solidFill>
            <a:srgbClr val="2B2B2B">
              <a:alpha val="100000"/>
            </a:srgbClr>
          </a:solidFill>
          <a:ln/>
        </p:spPr>
      </p:sp>
      <p:sp>
        <p:nvSpPr>
          <p:cNvPr id="22" name="Text 20"/>
          <p:cNvSpPr/>
          <p:nvPr/>
        </p:nvSpPr>
        <p:spPr>
          <a:xfrm>
            <a:off x="16766096" y="8585200"/>
            <a:ext cx="1795158"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3</a:t>
            </a:r>
            <a:endParaRPr lang="en-US" sz="4000" dirty="0"/>
          </a:p>
        </p:txBody>
      </p:sp>
      <p:sp>
        <p:nvSpPr>
          <p:cNvPr id="23" name="Text 21"/>
          <p:cNvSpPr/>
          <p:nvPr/>
        </p:nvSpPr>
        <p:spPr>
          <a:xfrm>
            <a:off x="16766096" y="97028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4130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Role and responsibility </a:t>
            </a:r>
            <a:endParaRPr lang="en-US" sz="10800" dirty="0"/>
          </a:p>
        </p:txBody>
      </p:sp>
      <p:sp>
        <p:nvSpPr>
          <p:cNvPr id="4" name="Text 2"/>
          <p:cNvSpPr/>
          <p:nvPr/>
        </p:nvSpPr>
        <p:spPr>
          <a:xfrm>
            <a:off x="812902" y="6070600"/>
            <a:ext cx="10686269"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your role, company, link to website or app, and the year you worked on this project. </a:t>
            </a:r>
            <a:endParaRPr lang="en-US" sz="2800" dirty="0"/>
          </a:p>
        </p:txBody>
      </p:sp>
      <p:sp>
        <p:nvSpPr>
          <p:cNvPr id="5" name="Text 3"/>
          <p:cNvSpPr/>
          <p:nvPr/>
        </p:nvSpPr>
        <p:spPr>
          <a:xfrm>
            <a:off x="812902" y="73914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Example:</a:t>
            </a:r>
            <a:endParaRPr lang="en-US" sz="2800" dirty="0"/>
          </a:p>
        </p:txBody>
      </p:sp>
      <p:sp>
        <p:nvSpPr>
          <p:cNvPr id="6" name="Text 4"/>
          <p:cNvSpPr/>
          <p:nvPr/>
        </p:nvSpPr>
        <p:spPr>
          <a:xfrm>
            <a:off x="812902" y="82550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Role: Product Designer </a:t>
            </a:r>
            <a:endParaRPr lang="en-US" sz="2800" dirty="0"/>
          </a:p>
        </p:txBody>
      </p:sp>
      <p:sp>
        <p:nvSpPr>
          <p:cNvPr id="7" name="Text 5"/>
          <p:cNvSpPr/>
          <p:nvPr/>
        </p:nvSpPr>
        <p:spPr>
          <a:xfrm>
            <a:off x="812902" y="91186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Company: British Airways </a:t>
            </a:r>
            <a:endParaRPr lang="en-US" sz="2800" dirty="0"/>
          </a:p>
        </p:txBody>
      </p:sp>
      <p:sp>
        <p:nvSpPr>
          <p:cNvPr id="8" name="Text 6"/>
          <p:cNvSpPr/>
          <p:nvPr/>
        </p:nvSpPr>
        <p:spPr>
          <a:xfrm>
            <a:off x="812902" y="99822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Website: Appstore</a:t>
            </a:r>
            <a:endParaRPr lang="en-US" sz="2800" dirty="0"/>
          </a:p>
        </p:txBody>
      </p:sp>
      <p:sp>
        <p:nvSpPr>
          <p:cNvPr id="9" name="Text 7"/>
          <p:cNvSpPr/>
          <p:nvPr/>
        </p:nvSpPr>
        <p:spPr>
          <a:xfrm>
            <a:off x="812902" y="108458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Year: 2022</a:t>
            </a:r>
            <a:endParaRPr lang="en-US" sz="2800" dirty="0"/>
          </a:p>
        </p:txBody>
      </p:sp>
      <p:pic>
        <p:nvPicPr>
          <p:cNvPr id="10"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11" name="Text 8"/>
          <p:cNvSpPr/>
          <p:nvPr/>
        </p:nvSpPr>
        <p:spPr>
          <a:xfrm>
            <a:off x="16245330" y="7429500"/>
            <a:ext cx="4089911" cy="5461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11430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Project Summary</a:t>
            </a:r>
            <a:endParaRPr lang="en-US" sz="10800" dirty="0"/>
          </a:p>
        </p:txBody>
      </p:sp>
      <p:sp>
        <p:nvSpPr>
          <p:cNvPr id="4" name="Text 2"/>
          <p:cNvSpPr/>
          <p:nvPr/>
        </p:nvSpPr>
        <p:spPr>
          <a:xfrm>
            <a:off x="812902" y="4800600"/>
            <a:ext cx="10686269" cy="7890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Lorem ipsum dolor sit amet, consectetur adipiscing elit. Nullam maximus ex orci, quis dignissim metus dignissim at. Nullam ac dignissim mauris.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Duis efficitur ut augue pulvinar ultrices. Cras at interdum quam. Proin sit amet pellentesque lectus. Vivamus mollis justo ut sodales eleifend. Integer eu purus lorem. Nam laoreet viverra diam, a aliquam nibh rutrum eget.</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lectus. Vivamus mollis justo ut sodales eleifend. Integer eu purus lorem. Nam laoreet viverra diam, a aliquam nibh rutrum eget.</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Duis efficitur ut augue pulvinar ultrices. Cras at interdum quam. Proin sit amet pellentesque lectus. Vivamus mollis justo ut sodales eleifend. Integer eu puru</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6" name="Text 3"/>
          <p:cNvSpPr/>
          <p:nvPr/>
        </p:nvSpPr>
        <p:spPr>
          <a:xfrm>
            <a:off x="16245330" y="7429500"/>
            <a:ext cx="4089911" cy="5461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565656"/>
        </a:solidFill>
        <a:effectLst/>
      </p:bgPr>
    </p:bg>
    <p:spTree>
      <p:nvGrpSpPr>
        <p:cNvPr id="1" name=""/>
        <p:cNvGrpSpPr/>
        <p:nvPr/>
      </p:nvGrpSpPr>
      <p:grpSpPr>
        <a:xfrm>
          <a:off x="0" y="0"/>
          <a:ext cx="0" cy="0"/>
          <a:chOff x="0" y="0"/>
          <a:chExt cx="0" cy="0"/>
        </a:xfrm>
      </p:grpSpPr>
      <p:sp>
        <p:nvSpPr>
          <p:cNvPr id="2" name="Text 0"/>
          <p:cNvSpPr/>
          <p:nvPr/>
        </p:nvSpPr>
        <p:spPr>
          <a:xfrm>
            <a:off x="1625803" y="57912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Next Steps </a:t>
            </a:r>
            <a:endParaRPr lang="en-US" sz="12800" dirty="0"/>
          </a:p>
        </p:txBody>
      </p:sp>
      <p:sp>
        <p:nvSpPr>
          <p:cNvPr id="3" name="Text 1"/>
          <p:cNvSpPr/>
          <p:nvPr/>
        </p:nvSpPr>
        <p:spPr>
          <a:xfrm rot="20824116">
            <a:off x="9342593" y="2086961"/>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FFFFFF">
                    <a:alpha val="2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3" name="Text 0"/>
          <p:cNvSpPr/>
          <p:nvPr/>
        </p:nvSpPr>
        <p:spPr>
          <a:xfrm rot="20824116">
            <a:off x="9342594" y="2086961"/>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
        <p:nvSpPr>
          <p:cNvPr id="4" name="Shape 1"/>
          <p:cNvSpPr/>
          <p:nvPr/>
        </p:nvSpPr>
        <p:spPr>
          <a:xfrm>
            <a:off x="0" y="0"/>
            <a:ext cx="12193524" cy="13716000"/>
          </a:xfrm>
          <a:prstGeom prst="rect">
            <a:avLst/>
          </a:prstGeom>
          <a:noFill/>
          <a:ln/>
        </p:spPr>
      </p:sp>
      <p:sp>
        <p:nvSpPr>
          <p:cNvPr id="5" name="Text 2"/>
          <p:cNvSpPr/>
          <p:nvPr/>
        </p:nvSpPr>
        <p:spPr>
          <a:xfrm>
            <a:off x="812902" y="1727200"/>
            <a:ext cx="11024978" cy="5334000"/>
          </a:xfrm>
          <a:prstGeom prst="rect">
            <a:avLst/>
          </a:prstGeom>
          <a:noFill/>
          <a:ln/>
        </p:spPr>
        <p:txBody>
          <a:bodyPr wrap="square" lIns="0" tIns="0" rIns="0" bIns="0" rtlCol="0" anchor="t"/>
          <a:lstStyle/>
          <a:p>
            <a:pPr marL="0" indent="0" algn="l">
              <a:lnSpc>
                <a:spcPts val="12800"/>
              </a:lnSpc>
              <a:buNone/>
            </a:pPr>
            <a:r>
              <a:rPr lang="en-US" sz="10800" dirty="0">
                <a:solidFill>
                  <a:srgbClr val="2B2B2B">
                    <a:alpha val="100000"/>
                  </a:srgbClr>
                </a:solidFill>
                <a:latin typeface="Inter Bold" pitchFamily="34" charset="0"/>
                <a:ea typeface="Inter Bold" pitchFamily="34" charset="-122"/>
                <a:cs typeface="Inter Bold" pitchFamily="34" charset="-120"/>
              </a:rPr>
              <a:t>Define next steps for client (optional)</a:t>
            </a:r>
            <a:endParaRPr lang="en-US" sz="10800" dirty="0"/>
          </a:p>
        </p:txBody>
      </p:sp>
      <p:sp>
        <p:nvSpPr>
          <p:cNvPr id="6" name="Text 3"/>
          <p:cNvSpPr/>
          <p:nvPr/>
        </p:nvSpPr>
        <p:spPr>
          <a:xfrm>
            <a:off x="812902" y="7010400"/>
            <a:ext cx="10686269"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If you’re presenting this back to a client, define the next steps. </a:t>
            </a:r>
            <a:endParaRPr lang="en-US" sz="2800" dirty="0"/>
          </a:p>
        </p:txBody>
      </p:sp>
      <p:sp>
        <p:nvSpPr>
          <p:cNvPr id="7" name="Text 4"/>
          <p:cNvSpPr/>
          <p:nvPr/>
        </p:nvSpPr>
        <p:spPr>
          <a:xfrm>
            <a:off x="812902" y="8331200"/>
            <a:ext cx="10686269" cy="3776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How would you like feedback on designs   👉 How can they contact you?   👉 Explicitly explain how you would like feedback and turn around times for feedback.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Would you like a meeting to discuss further ect? </a:t>
            </a:r>
            <a:endParaRPr lang="en-US" sz="2800" dirty="0"/>
          </a:p>
        </p:txBody>
      </p:sp>
      <p:sp>
        <p:nvSpPr>
          <p:cNvPr id="8" name="Text 5"/>
          <p:cNvSpPr/>
          <p:nvPr/>
        </p:nvSpPr>
        <p:spPr>
          <a:xfrm>
            <a:off x="16245330" y="6654800"/>
            <a:ext cx="4089911" cy="965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 (Optional)</a:t>
            </a:r>
            <a:endParaRPr lang="en-US" sz="3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565656"/>
        </a:solidFill>
        <a:effectLst/>
      </p:bgPr>
    </p:bg>
    <p:spTree>
      <p:nvGrpSpPr>
        <p:cNvPr id="1" name=""/>
        <p:cNvGrpSpPr/>
        <p:nvPr/>
      </p:nvGrpSpPr>
      <p:grpSpPr>
        <a:xfrm>
          <a:off x="0" y="0"/>
          <a:ext cx="0" cy="0"/>
          <a:chOff x="0" y="0"/>
          <a:chExt cx="0" cy="0"/>
        </a:xfrm>
      </p:grpSpPr>
      <p:sp>
        <p:nvSpPr>
          <p:cNvPr id="2" name="Text 0"/>
          <p:cNvSpPr/>
          <p:nvPr/>
        </p:nvSpPr>
        <p:spPr>
          <a:xfrm>
            <a:off x="1625803" y="57912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Proving the solution</a:t>
            </a:r>
            <a:endParaRPr lang="en-US" sz="1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6670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2B2B2B">
                    <a:alpha val="100000"/>
                  </a:srgbClr>
                </a:solidFill>
                <a:latin typeface="Poppins Bold" pitchFamily="34" charset="0"/>
                <a:ea typeface="Poppins Bold" pitchFamily="34" charset="-122"/>
                <a:cs typeface="Poppins Bold" pitchFamily="34" charset="-120"/>
              </a:rPr>
              <a:t>Proving the solution</a:t>
            </a:r>
            <a:endParaRPr lang="en-US" sz="4000" dirty="0"/>
          </a:p>
        </p:txBody>
      </p:sp>
      <p:sp>
        <p:nvSpPr>
          <p:cNvPr id="4" name="Text 2"/>
          <p:cNvSpPr/>
          <p:nvPr/>
        </p:nvSpPr>
        <p:spPr>
          <a:xfrm>
            <a:off x="812902" y="3784600"/>
            <a:ext cx="10686269" cy="2404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Proving the solutions is the most </a:t>
            </a:r>
            <a:r>
              <a:rPr lang="en-US" sz="2800" dirty="0">
                <a:solidFill>
                  <a:srgbClr val="565656">
                    <a:alpha val="100000"/>
                  </a:srgbClr>
                </a:solidFill>
                <a:latin typeface="Poppins Bold" pitchFamily="34" charset="0"/>
                <a:ea typeface="Poppins Bold" pitchFamily="34" charset="-122"/>
                <a:cs typeface="Poppins Bold" pitchFamily="34" charset="-120"/>
              </a:rPr>
              <a:t>important</a:t>
            </a:r>
            <a:r>
              <a:rPr lang="en-US" sz="2800" dirty="0">
                <a:solidFill>
                  <a:srgbClr val="565656">
                    <a:alpha val="100000"/>
                  </a:srgbClr>
                </a:solidFill>
                <a:latin typeface="Poppins Regular" pitchFamily="34" charset="0"/>
                <a:ea typeface="Poppins Regular" pitchFamily="34" charset="-122"/>
                <a:cs typeface="Poppins Regular" pitchFamily="34" charset="-120"/>
              </a:rPr>
              <a:t> part of the case study. This </a:t>
            </a:r>
            <a:r>
              <a:rPr lang="en-US" sz="2800" dirty="0">
                <a:solidFill>
                  <a:srgbClr val="565656">
                    <a:alpha val="100000"/>
                  </a:srgbClr>
                </a:solidFill>
                <a:latin typeface="Poppins Bold" pitchFamily="34" charset="0"/>
                <a:ea typeface="Poppins Bold" pitchFamily="34" charset="-122"/>
                <a:cs typeface="Poppins Bold" pitchFamily="34" charset="-120"/>
              </a:rPr>
              <a:t>PROVES</a:t>
            </a:r>
            <a:r>
              <a:rPr lang="en-US" sz="2800" dirty="0">
                <a:solidFill>
                  <a:srgbClr val="565656">
                    <a:alpha val="100000"/>
                  </a:srgbClr>
                </a:solidFill>
                <a:latin typeface="Poppins Regular" pitchFamily="34" charset="0"/>
                <a:ea typeface="Poppins Regular" pitchFamily="34" charset="-122"/>
                <a:cs typeface="Poppins Regular" pitchFamily="34" charset="-120"/>
              </a:rPr>
              <a:t> you were able to do your job and get results. Measuring success in the form of numbers are important as </a:t>
            </a:r>
            <a:r>
              <a:rPr lang="en-US" sz="2800" dirty="0">
                <a:solidFill>
                  <a:srgbClr val="565656">
                    <a:alpha val="100000"/>
                  </a:srgbClr>
                </a:solidFill>
                <a:latin typeface="Poppins Bold" pitchFamily="34" charset="0"/>
                <a:ea typeface="Poppins Bold" pitchFamily="34" charset="-122"/>
                <a:cs typeface="Poppins Bold" pitchFamily="34" charset="-120"/>
              </a:rPr>
              <a:t>numbers</a:t>
            </a:r>
            <a:r>
              <a:rPr lang="en-US" sz="2800" dirty="0">
                <a:solidFill>
                  <a:srgbClr val="565656">
                    <a:alpha val="100000"/>
                  </a:srgbClr>
                </a:solidFill>
                <a:latin typeface="Poppins Regular" pitchFamily="34" charset="0"/>
                <a:ea typeface="Poppins Regular" pitchFamily="34" charset="-122"/>
                <a:cs typeface="Poppins Regular" pitchFamily="34" charset="-120"/>
              </a:rPr>
              <a:t> is a </a:t>
            </a:r>
            <a:r>
              <a:rPr lang="en-US" sz="2800" dirty="0">
                <a:solidFill>
                  <a:srgbClr val="565656">
                    <a:alpha val="100000"/>
                  </a:srgbClr>
                </a:solidFill>
                <a:latin typeface="Poppins Bold" pitchFamily="34" charset="0"/>
                <a:ea typeface="Poppins Bold" pitchFamily="34" charset="-122"/>
                <a:cs typeface="Poppins Bold" pitchFamily="34" charset="-120"/>
              </a:rPr>
              <a:t>language everyone speaks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5" name="Text 3"/>
          <p:cNvSpPr/>
          <p:nvPr/>
        </p:nvSpPr>
        <p:spPr>
          <a:xfrm>
            <a:off x="812902" y="6477000"/>
            <a:ext cx="10686269" cy="4690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Example:</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After the rounds of usability testing, I was confident that the proposed solutions were going to improve the user experience for our users.</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After doing 'X' we saw: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42% decrease in...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32% increase in...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15% increase in...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20% decrease...</a:t>
            </a:r>
            <a:endParaRPr lang="en-US" sz="2800" dirty="0"/>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7" name="Text 4"/>
          <p:cNvSpPr/>
          <p:nvPr/>
        </p:nvSpPr>
        <p:spPr>
          <a:xfrm>
            <a:off x="16245330" y="6654800"/>
            <a:ext cx="4089911" cy="965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 (Optional)</a:t>
            </a:r>
            <a:endParaRPr lang="en-US" sz="3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565656"/>
        </a:solidFill>
        <a:effectLst/>
      </p:bgPr>
    </p:bg>
    <p:spTree>
      <p:nvGrpSpPr>
        <p:cNvPr id="1" name=""/>
        <p:cNvGrpSpPr/>
        <p:nvPr/>
      </p:nvGrpSpPr>
      <p:grpSpPr>
        <a:xfrm>
          <a:off x="0" y="0"/>
          <a:ext cx="0" cy="0"/>
          <a:chOff x="0" y="0"/>
          <a:chExt cx="0" cy="0"/>
        </a:xfrm>
      </p:grpSpPr>
      <p:sp>
        <p:nvSpPr>
          <p:cNvPr id="2" name="Shape 0"/>
          <p:cNvSpPr/>
          <p:nvPr/>
        </p:nvSpPr>
        <p:spPr>
          <a:xfrm>
            <a:off x="1625803" y="6045200"/>
            <a:ext cx="21135442" cy="1625600"/>
          </a:xfrm>
          <a:prstGeom prst="rect">
            <a:avLst/>
          </a:prstGeom>
          <a:noFill/>
          <a:ln/>
        </p:spPr>
      </p:sp>
      <p:sp>
        <p:nvSpPr>
          <p:cNvPr id="3" name="Text 1"/>
          <p:cNvSpPr/>
          <p:nvPr/>
        </p:nvSpPr>
        <p:spPr>
          <a:xfrm>
            <a:off x="1625803" y="604520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Approach</a:t>
            </a:r>
            <a:endParaRPr lang="en-US" sz="10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44704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Approach</a:t>
            </a:r>
            <a:endParaRPr lang="en-US" sz="10800" dirty="0"/>
          </a:p>
        </p:txBody>
      </p:sp>
      <p:sp>
        <p:nvSpPr>
          <p:cNvPr id="4" name="Text 2"/>
          <p:cNvSpPr/>
          <p:nvPr/>
        </p:nvSpPr>
        <p:spPr>
          <a:xfrm>
            <a:off x="812902" y="6502400"/>
            <a:ext cx="10686269" cy="2861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Write a short </a:t>
            </a:r>
            <a:r>
              <a:rPr lang="en-US" sz="2800" dirty="0">
                <a:solidFill>
                  <a:srgbClr val="565656">
                    <a:alpha val="100000"/>
                  </a:srgbClr>
                </a:solidFill>
                <a:latin typeface="Poppins Bold" pitchFamily="34" charset="0"/>
                <a:ea typeface="Poppins Bold" pitchFamily="34" charset="-122"/>
                <a:cs typeface="Poppins Bold" pitchFamily="34" charset="-120"/>
              </a:rPr>
              <a:t>explanation</a:t>
            </a:r>
            <a:r>
              <a:rPr lang="en-US" sz="2800" dirty="0">
                <a:solidFill>
                  <a:srgbClr val="565656">
                    <a:alpha val="100000"/>
                  </a:srgbClr>
                </a:solidFill>
                <a:latin typeface="Poppins Regular" pitchFamily="34" charset="0"/>
                <a:ea typeface="Poppins Regular" pitchFamily="34" charset="-122"/>
                <a:cs typeface="Poppins Regular" pitchFamily="34" charset="-120"/>
              </a:rPr>
              <a:t> or </a:t>
            </a:r>
            <a:r>
              <a:rPr lang="en-US" sz="2800" dirty="0">
                <a:solidFill>
                  <a:srgbClr val="565656">
                    <a:alpha val="100000"/>
                  </a:srgbClr>
                </a:solidFill>
                <a:latin typeface="Poppins Bold" pitchFamily="34" charset="0"/>
                <a:ea typeface="Poppins Bold" pitchFamily="34" charset="-122"/>
                <a:cs typeface="Poppins Bold" pitchFamily="34" charset="-120"/>
              </a:rPr>
              <a:t>bullet points</a:t>
            </a:r>
            <a:r>
              <a:rPr lang="en-US" sz="2800" dirty="0">
                <a:solidFill>
                  <a:srgbClr val="565656">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Consider about</a:t>
            </a:r>
            <a:r>
              <a:rPr lang="en-US" sz="2800" dirty="0">
                <a:solidFill>
                  <a:srgbClr val="565656">
                    <a:alpha val="100000"/>
                  </a:srgbClr>
                </a:solidFill>
                <a:latin typeface="Poppins Bold" pitchFamily="34" charset="0"/>
                <a:ea typeface="Poppins Bold" pitchFamily="34" charset="-122"/>
                <a:cs typeface="Poppins Bold" pitchFamily="34" charset="-120"/>
              </a:rPr>
              <a:t> business outcomes</a:t>
            </a:r>
            <a:r>
              <a:rPr lang="en-US" sz="2800" dirty="0">
                <a:solidFill>
                  <a:srgbClr val="565656">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565656">
                    <a:alpha val="100000"/>
                  </a:srgbClr>
                </a:solidFill>
                <a:latin typeface="Poppins Bold" pitchFamily="34" charset="0"/>
                <a:ea typeface="Poppins Bold" pitchFamily="34" charset="-122"/>
                <a:cs typeface="Poppins Bold" pitchFamily="34" charset="-120"/>
              </a:rPr>
              <a:t>measure success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6" name="Text 3"/>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9718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Measure success</a:t>
            </a:r>
            <a:endParaRPr lang="en-US" sz="10800" dirty="0"/>
          </a:p>
        </p:txBody>
      </p:sp>
      <p:sp>
        <p:nvSpPr>
          <p:cNvPr id="4" name="Text 2"/>
          <p:cNvSpPr/>
          <p:nvPr/>
        </p:nvSpPr>
        <p:spPr>
          <a:xfrm>
            <a:off x="812902" y="5003800"/>
            <a:ext cx="22879793"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Consider about</a:t>
            </a:r>
            <a:r>
              <a:rPr lang="en-US" sz="2800" dirty="0">
                <a:solidFill>
                  <a:srgbClr val="565656">
                    <a:alpha val="100000"/>
                  </a:srgbClr>
                </a:solidFill>
                <a:latin typeface="Poppins Bold" pitchFamily="34" charset="0"/>
                <a:ea typeface="Poppins Bold" pitchFamily="34" charset="-122"/>
                <a:cs typeface="Poppins Bold" pitchFamily="34" charset="-120"/>
              </a:rPr>
              <a:t> business outcomes</a:t>
            </a:r>
            <a:r>
              <a:rPr lang="en-US" sz="2800" dirty="0">
                <a:solidFill>
                  <a:srgbClr val="565656">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565656">
                    <a:alpha val="100000"/>
                  </a:srgbClr>
                </a:solidFill>
                <a:latin typeface="Poppins Bold" pitchFamily="34" charset="0"/>
                <a:ea typeface="Poppins Bold" pitchFamily="34" charset="-122"/>
                <a:cs typeface="Poppins Bold" pitchFamily="34" charset="-120"/>
              </a:rPr>
              <a:t>measure success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5" name="Shape 3"/>
          <p:cNvSpPr/>
          <p:nvPr/>
        </p:nvSpPr>
        <p:spPr>
          <a:xfrm>
            <a:off x="812902" y="5867400"/>
            <a:ext cx="22761245" cy="4876800"/>
          </a:xfrm>
          <a:prstGeom prst="roundRect">
            <a:avLst>
              <a:gd name="adj" fmla="val 8250"/>
            </a:avLst>
          </a:prstGeom>
          <a:noFill/>
          <a:ln/>
        </p:spPr>
      </p:sp>
      <p:sp>
        <p:nvSpPr>
          <p:cNvPr id="6" name="Shape 4"/>
          <p:cNvSpPr/>
          <p:nvPr/>
        </p:nvSpPr>
        <p:spPr>
          <a:xfrm>
            <a:off x="812902" y="5867400"/>
            <a:ext cx="7316114" cy="4876800"/>
          </a:xfrm>
          <a:prstGeom prst="roundRect">
            <a:avLst>
              <a:gd name="adj" fmla="val 8250"/>
            </a:avLst>
          </a:prstGeom>
          <a:solidFill>
            <a:srgbClr val="2B2B2B">
              <a:alpha val="100000"/>
            </a:srgbClr>
          </a:solidFill>
          <a:ln/>
        </p:spPr>
      </p:sp>
      <p:sp>
        <p:nvSpPr>
          <p:cNvPr id="7" name="Text 5"/>
          <p:cNvSpPr/>
          <p:nvPr/>
        </p:nvSpPr>
        <p:spPr>
          <a:xfrm>
            <a:off x="1422578"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Write a short </a:t>
            </a:r>
            <a:r>
              <a:rPr lang="en-US" sz="2800" dirty="0">
                <a:solidFill>
                  <a:srgbClr val="FFFFFF">
                    <a:alpha val="100000"/>
                  </a:srgbClr>
                </a:solidFill>
                <a:latin typeface="Poppins Bold" pitchFamily="34" charset="0"/>
                <a:ea typeface="Poppins Bold" pitchFamily="34" charset="-122"/>
                <a:cs typeface="Poppins Bold" pitchFamily="34" charset="-120"/>
              </a:rPr>
              <a:t>explanation</a:t>
            </a:r>
            <a:r>
              <a:rPr lang="en-US" sz="2800" dirty="0">
                <a:solidFill>
                  <a:srgbClr val="FFFFFF">
                    <a:alpha val="100000"/>
                  </a:srgbClr>
                </a:solidFill>
                <a:latin typeface="Poppins Regular" pitchFamily="34" charset="0"/>
                <a:ea typeface="Poppins Regular" pitchFamily="34" charset="-122"/>
                <a:cs typeface="Poppins Regular" pitchFamily="34" charset="-120"/>
              </a:rPr>
              <a:t> or </a:t>
            </a:r>
            <a:r>
              <a:rPr lang="en-US" sz="2800" dirty="0">
                <a:solidFill>
                  <a:srgbClr val="FFFFFF">
                    <a:alpha val="100000"/>
                  </a:srgbClr>
                </a:solidFill>
                <a:latin typeface="Poppins Bold" pitchFamily="34" charset="0"/>
                <a:ea typeface="Poppins Bold" pitchFamily="34" charset="-122"/>
                <a:cs typeface="Poppins Bold" pitchFamily="34" charset="-120"/>
              </a:rPr>
              <a:t>bullet points</a:t>
            </a:r>
            <a:r>
              <a:rPr lang="en-US" sz="2800" dirty="0">
                <a:solidFill>
                  <a:srgbClr val="FFFFFF">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Consider about</a:t>
            </a:r>
            <a:r>
              <a:rPr lang="en-US" sz="2800" dirty="0">
                <a:solidFill>
                  <a:srgbClr val="FFFFFF">
                    <a:alpha val="100000"/>
                  </a:srgbClr>
                </a:solidFill>
                <a:latin typeface="Poppins Bold" pitchFamily="34" charset="0"/>
                <a:ea typeface="Poppins Bold" pitchFamily="34" charset="-122"/>
                <a:cs typeface="Poppins Bold" pitchFamily="34" charset="-120"/>
              </a:rPr>
              <a:t> business outcomes</a:t>
            </a:r>
            <a:r>
              <a:rPr lang="en-US" sz="2800" dirty="0">
                <a:solidFill>
                  <a:srgbClr val="FFFFFF">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FFFFFF">
                    <a:alpha val="100000"/>
                  </a:srgbClr>
                </a:solidFill>
                <a:latin typeface="Poppins Bold" pitchFamily="34" charset="0"/>
                <a:ea typeface="Poppins Bold" pitchFamily="34" charset="-122"/>
                <a:cs typeface="Poppins Bold" pitchFamily="34" charset="-120"/>
              </a:rPr>
              <a:t>measure success</a:t>
            </a: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8" name="Shape 6"/>
          <p:cNvSpPr/>
          <p:nvPr/>
        </p:nvSpPr>
        <p:spPr>
          <a:xfrm>
            <a:off x="8535467" y="5867400"/>
            <a:ext cx="7316114" cy="4876800"/>
          </a:xfrm>
          <a:prstGeom prst="roundRect">
            <a:avLst>
              <a:gd name="adj" fmla="val 8250"/>
            </a:avLst>
          </a:prstGeom>
          <a:solidFill>
            <a:srgbClr val="2B2B2B">
              <a:alpha val="100000"/>
            </a:srgbClr>
          </a:solidFill>
          <a:ln/>
        </p:spPr>
      </p:sp>
      <p:sp>
        <p:nvSpPr>
          <p:cNvPr id="9" name="Text 7"/>
          <p:cNvSpPr/>
          <p:nvPr/>
        </p:nvSpPr>
        <p:spPr>
          <a:xfrm>
            <a:off x="9145143"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Write a short </a:t>
            </a:r>
            <a:r>
              <a:rPr lang="en-US" sz="2800" dirty="0">
                <a:solidFill>
                  <a:srgbClr val="FFFFFF">
                    <a:alpha val="100000"/>
                  </a:srgbClr>
                </a:solidFill>
                <a:latin typeface="Poppins Bold" pitchFamily="34" charset="0"/>
                <a:ea typeface="Poppins Bold" pitchFamily="34" charset="-122"/>
                <a:cs typeface="Poppins Bold" pitchFamily="34" charset="-120"/>
              </a:rPr>
              <a:t>explanation</a:t>
            </a:r>
            <a:r>
              <a:rPr lang="en-US" sz="2800" dirty="0">
                <a:solidFill>
                  <a:srgbClr val="FFFFFF">
                    <a:alpha val="100000"/>
                  </a:srgbClr>
                </a:solidFill>
                <a:latin typeface="Poppins Regular" pitchFamily="34" charset="0"/>
                <a:ea typeface="Poppins Regular" pitchFamily="34" charset="-122"/>
                <a:cs typeface="Poppins Regular" pitchFamily="34" charset="-120"/>
              </a:rPr>
              <a:t> or </a:t>
            </a:r>
            <a:r>
              <a:rPr lang="en-US" sz="2800" dirty="0">
                <a:solidFill>
                  <a:srgbClr val="FFFFFF">
                    <a:alpha val="100000"/>
                  </a:srgbClr>
                </a:solidFill>
                <a:latin typeface="Poppins Bold" pitchFamily="34" charset="0"/>
                <a:ea typeface="Poppins Bold" pitchFamily="34" charset="-122"/>
                <a:cs typeface="Poppins Bold" pitchFamily="34" charset="-120"/>
              </a:rPr>
              <a:t>bullet points</a:t>
            </a:r>
            <a:r>
              <a:rPr lang="en-US" sz="2800" dirty="0">
                <a:solidFill>
                  <a:srgbClr val="FFFFFF">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Consider about</a:t>
            </a:r>
            <a:r>
              <a:rPr lang="en-US" sz="2800" dirty="0">
                <a:solidFill>
                  <a:srgbClr val="FFFFFF">
                    <a:alpha val="100000"/>
                  </a:srgbClr>
                </a:solidFill>
                <a:latin typeface="Poppins Bold" pitchFamily="34" charset="0"/>
                <a:ea typeface="Poppins Bold" pitchFamily="34" charset="-122"/>
                <a:cs typeface="Poppins Bold" pitchFamily="34" charset="-120"/>
              </a:rPr>
              <a:t> business outcomes</a:t>
            </a:r>
            <a:r>
              <a:rPr lang="en-US" sz="2800" dirty="0">
                <a:solidFill>
                  <a:srgbClr val="FFFFFF">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FFFFFF">
                    <a:alpha val="100000"/>
                  </a:srgbClr>
                </a:solidFill>
                <a:latin typeface="Poppins Bold" pitchFamily="34" charset="0"/>
                <a:ea typeface="Poppins Bold" pitchFamily="34" charset="-122"/>
                <a:cs typeface="Poppins Bold" pitchFamily="34" charset="-120"/>
              </a:rPr>
              <a:t>measure success</a:t>
            </a: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10" name="Shape 8"/>
          <p:cNvSpPr/>
          <p:nvPr/>
        </p:nvSpPr>
        <p:spPr>
          <a:xfrm>
            <a:off x="16258032" y="5867400"/>
            <a:ext cx="7316114" cy="4876800"/>
          </a:xfrm>
          <a:prstGeom prst="roundRect">
            <a:avLst>
              <a:gd name="adj" fmla="val 8250"/>
            </a:avLst>
          </a:prstGeom>
          <a:solidFill>
            <a:srgbClr val="2B2B2B">
              <a:alpha val="100000"/>
            </a:srgbClr>
          </a:solidFill>
          <a:ln/>
        </p:spPr>
      </p:sp>
      <p:sp>
        <p:nvSpPr>
          <p:cNvPr id="11" name="Text 9"/>
          <p:cNvSpPr/>
          <p:nvPr/>
        </p:nvSpPr>
        <p:spPr>
          <a:xfrm>
            <a:off x="16867708"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Write a short explanation or bullet points on how your solution will impact the business.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Consider about business outcomes, and how you will measure success. </a:t>
            </a:r>
            <a:endParaRPr 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9718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Testing results </a:t>
            </a:r>
            <a:endParaRPr lang="en-US" sz="10800" dirty="0"/>
          </a:p>
        </p:txBody>
      </p:sp>
      <p:sp>
        <p:nvSpPr>
          <p:cNvPr id="4" name="Text 2"/>
          <p:cNvSpPr/>
          <p:nvPr/>
        </p:nvSpPr>
        <p:spPr>
          <a:xfrm>
            <a:off x="812902" y="5003800"/>
            <a:ext cx="22879793"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the key finding from the usability testing session, validate the solution within numbers.</a:t>
            </a:r>
            <a:endParaRPr lang="en-US" sz="2800" dirty="0"/>
          </a:p>
        </p:txBody>
      </p:sp>
      <p:sp>
        <p:nvSpPr>
          <p:cNvPr id="5" name="Shape 3"/>
          <p:cNvSpPr/>
          <p:nvPr/>
        </p:nvSpPr>
        <p:spPr>
          <a:xfrm>
            <a:off x="812902" y="5867400"/>
            <a:ext cx="22761245" cy="4876800"/>
          </a:xfrm>
          <a:prstGeom prst="roundRect">
            <a:avLst>
              <a:gd name="adj" fmla="val 8250"/>
            </a:avLst>
          </a:prstGeom>
          <a:noFill/>
          <a:ln/>
        </p:spPr>
      </p:sp>
      <p:sp>
        <p:nvSpPr>
          <p:cNvPr id="6" name="Shape 4"/>
          <p:cNvSpPr/>
          <p:nvPr/>
        </p:nvSpPr>
        <p:spPr>
          <a:xfrm>
            <a:off x="812902" y="5867400"/>
            <a:ext cx="7316114" cy="4876800"/>
          </a:xfrm>
          <a:prstGeom prst="roundRect">
            <a:avLst>
              <a:gd name="adj" fmla="val 8250"/>
            </a:avLst>
          </a:prstGeom>
          <a:solidFill>
            <a:srgbClr val="2B2B2B">
              <a:alpha val="100000"/>
            </a:srgbClr>
          </a:solidFill>
          <a:ln/>
        </p:spPr>
      </p:sp>
      <p:sp>
        <p:nvSpPr>
          <p:cNvPr id="7" name="Text 5"/>
          <p:cNvSpPr/>
          <p:nvPr/>
        </p:nvSpPr>
        <p:spPr>
          <a:xfrm>
            <a:off x="1422578" y="6934200"/>
            <a:ext cx="6215310" cy="28617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A series of usability sessions took place on UserZoom.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10 participants in total completed a round of 5 tasks.</a:t>
            </a:r>
            <a:endParaRPr lang="en-US" sz="2800" dirty="0"/>
          </a:p>
        </p:txBody>
      </p:sp>
      <p:sp>
        <p:nvSpPr>
          <p:cNvPr id="8" name="Shape 6"/>
          <p:cNvSpPr/>
          <p:nvPr/>
        </p:nvSpPr>
        <p:spPr>
          <a:xfrm>
            <a:off x="8535467" y="5867400"/>
            <a:ext cx="7316114" cy="4876800"/>
          </a:xfrm>
          <a:prstGeom prst="roundRect">
            <a:avLst>
              <a:gd name="adj" fmla="val 8250"/>
            </a:avLst>
          </a:prstGeom>
          <a:solidFill>
            <a:srgbClr val="2B2B2B">
              <a:alpha val="100000"/>
            </a:srgbClr>
          </a:solidFill>
          <a:ln/>
        </p:spPr>
      </p:sp>
      <p:sp>
        <p:nvSpPr>
          <p:cNvPr id="9" name="Text 7"/>
          <p:cNvSpPr/>
          <p:nvPr/>
        </p:nvSpPr>
        <p:spPr>
          <a:xfrm>
            <a:off x="9145143" y="6705600"/>
            <a:ext cx="6215310" cy="3318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All participants were able to complete all tasks with ease.</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But there are some areas of the journey that require enhancements.</a:t>
            </a:r>
            <a:endParaRPr lang="en-US" sz="2800" dirty="0"/>
          </a:p>
        </p:txBody>
      </p:sp>
      <p:sp>
        <p:nvSpPr>
          <p:cNvPr id="10" name="Shape 8"/>
          <p:cNvSpPr/>
          <p:nvPr/>
        </p:nvSpPr>
        <p:spPr>
          <a:xfrm>
            <a:off x="16258032" y="5867400"/>
            <a:ext cx="7316114" cy="4876800"/>
          </a:xfrm>
          <a:prstGeom prst="roundRect">
            <a:avLst>
              <a:gd name="adj" fmla="val 8250"/>
            </a:avLst>
          </a:prstGeom>
          <a:solidFill>
            <a:srgbClr val="2B2B2B">
              <a:alpha val="100000"/>
            </a:srgbClr>
          </a:solidFill>
          <a:ln/>
        </p:spPr>
      </p:sp>
      <p:sp>
        <p:nvSpPr>
          <p:cNvPr id="11" name="Text 9"/>
          <p:cNvSpPr/>
          <p:nvPr/>
        </p:nvSpPr>
        <p:spPr>
          <a:xfrm>
            <a:off x="16867708"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Participants responded well to the aesthetics of the customer journey and...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- 90% of participants also found...</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- 60% of participants...</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- 70% of participants...</a:t>
            </a:r>
            <a:endParaRPr lang="en-US"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0F4C3"/>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48133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2B2B2B">
                    <a:alpha val="100000"/>
                  </a:srgbClr>
                </a:solidFill>
                <a:latin typeface="Inter Bold" pitchFamily="34" charset="0"/>
                <a:ea typeface="Inter Bold" pitchFamily="34" charset="-122"/>
                <a:cs typeface="Inter Bold" pitchFamily="34" charset="-120"/>
              </a:rPr>
              <a:t>FlyEase</a:t>
            </a:r>
            <a:endParaRPr lang="en-US" sz="10800" dirty="0"/>
          </a:p>
        </p:txBody>
      </p:sp>
      <p:sp>
        <p:nvSpPr>
          <p:cNvPr id="4" name="Text 2"/>
          <p:cNvSpPr/>
          <p:nvPr/>
        </p:nvSpPr>
        <p:spPr>
          <a:xfrm>
            <a:off x="812902" y="6845300"/>
            <a:ext cx="10737075" cy="778933"/>
          </a:xfrm>
          <a:prstGeom prst="rect">
            <a:avLst/>
          </a:prstGeom>
          <a:noFill/>
          <a:ln/>
        </p:spPr>
        <p:txBody>
          <a:bodyPr wrap="square" lIns="0" tIns="0" rIns="0" bIns="0" rtlCol="0" anchor="t"/>
          <a:lstStyle/>
          <a:p>
            <a:pPr marL="0" indent="0" algn="l">
              <a:lnSpc>
                <a:spcPts val="4800"/>
              </a:lnSpc>
              <a:buNone/>
            </a:pPr>
            <a:r>
              <a:rPr lang="en-US" sz="4000" dirty="0">
                <a:solidFill>
                  <a:srgbClr val="565656">
                    <a:alpha val="100000"/>
                  </a:srgbClr>
                </a:solidFill>
                <a:latin typeface="Inter Regular" pitchFamily="34" charset="0"/>
                <a:ea typeface="Inter Regular" pitchFamily="34" charset="-122"/>
                <a:cs typeface="Inter Regular" pitchFamily="34" charset="-120"/>
              </a:rPr>
              <a:t>Case Study 2024</a:t>
            </a:r>
            <a:endParaRPr lang="en-US" sz="4000" dirty="0"/>
          </a:p>
        </p:txBody>
      </p:sp>
      <p:sp>
        <p:nvSpPr>
          <p:cNvPr id="5" name="Shape 3"/>
          <p:cNvSpPr/>
          <p:nvPr/>
        </p:nvSpPr>
        <p:spPr>
          <a:xfrm>
            <a:off x="812902" y="7861300"/>
            <a:ext cx="10567721" cy="1041400"/>
          </a:xfrm>
          <a:prstGeom prst="rect">
            <a:avLst/>
          </a:prstGeom>
          <a:noFill/>
          <a:ln/>
        </p:spPr>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902" y="7861300"/>
            <a:ext cx="1041530" cy="1041400"/>
          </a:xfrm>
          <a:prstGeom prst="rect">
            <a:avLst/>
          </a:prstGeom>
        </p:spPr>
      </p:pic>
      <p:sp>
        <p:nvSpPr>
          <p:cNvPr id="7" name="Text 4"/>
          <p:cNvSpPr/>
          <p:nvPr/>
        </p:nvSpPr>
        <p:spPr>
          <a:xfrm>
            <a:off x="1956044" y="7924800"/>
            <a:ext cx="9543126"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Presented by Gemma Helyer</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Product designer at HelyerStudio </a:t>
            </a:r>
            <a:endParaRPr lang="en-US" sz="2800" dirty="0"/>
          </a:p>
        </p:txBody>
      </p:sp>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3489" y="0"/>
            <a:ext cx="10729215" cy="7157979"/>
          </a:xfrm>
          <a:prstGeom prst="rect">
            <a:avLst/>
          </a:prstGeom>
        </p:spPr>
      </p:pic>
      <p:pic>
        <p:nvPicPr>
          <p:cNvPr id="9"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8809" y="4487612"/>
            <a:ext cx="10765084" cy="9228388"/>
          </a:xfrm>
          <a:prstGeom prst="rect">
            <a:avLst/>
          </a:prstGeom>
        </p:spPr>
      </p:pic>
      <p:pic>
        <p:nvPicPr>
          <p:cNvPr id="10"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150363" y="2378928"/>
            <a:ext cx="7236685" cy="9352156"/>
          </a:xfrm>
          <a:prstGeom prst="rect">
            <a:avLst/>
          </a:prstGeom>
        </p:spPr>
      </p:pic>
      <p:pic>
        <p:nvPicPr>
          <p:cNvPr id="11"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112093" y="9038199"/>
            <a:ext cx="6274955" cy="4677801"/>
          </a:xfrm>
          <a:prstGeom prst="rect">
            <a:avLst/>
          </a:prstGeom>
        </p:spPr>
      </p:pic>
      <p:pic>
        <p:nvPicPr>
          <p:cNvPr id="12"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492816" y="0"/>
            <a:ext cx="7894232" cy="516780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4290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Project Summary</a:t>
            </a:r>
            <a:endParaRPr lang="en-US" sz="10800" dirty="0"/>
          </a:p>
        </p:txBody>
      </p:sp>
      <p:sp>
        <p:nvSpPr>
          <p:cNvPr id="4" name="Text 2"/>
          <p:cNvSpPr/>
          <p:nvPr/>
        </p:nvSpPr>
        <p:spPr>
          <a:xfrm>
            <a:off x="812902" y="7086600"/>
            <a:ext cx="10686269" cy="3318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In this UX case study, we will explore the process of enhancing the user experience for a flight booking app, named </a:t>
            </a:r>
            <a:r>
              <a:rPr lang="en-US" sz="2800" dirty="0">
                <a:solidFill>
                  <a:srgbClr val="565656">
                    <a:alpha val="100000"/>
                  </a:srgbClr>
                </a:solidFill>
                <a:latin typeface="Poppins Bold" pitchFamily="34" charset="0"/>
                <a:ea typeface="Poppins Bold" pitchFamily="34" charset="-122"/>
                <a:cs typeface="Poppins Bold" pitchFamily="34" charset="-120"/>
              </a:rPr>
              <a:t>"FlyEase</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The goal is to create a seamless and user-friendly interface that simplifies the flight booking process, making it efficient and enjoyable for users.</a:t>
            </a:r>
            <a:endParaRPr lang="en-US" sz="2800" dirty="0"/>
          </a:p>
        </p:txBody>
      </p:sp>
      <p:pic>
        <p:nvPicPr>
          <p:cNvPr id="5" name="Image 0" descr=" "/>
          <p:cNvPicPr>
            <a:picLocks noChangeAspect="1"/>
          </p:cNvPicPr>
          <p:nvPr/>
        </p:nvPicPr>
        <p:blipFill>
          <a:blip r:embed="rId3"/>
          <a:stretch>
            <a:fillRect/>
          </a:stretch>
        </p:blipFill>
        <p:spPr>
          <a:xfrm>
            <a:off x="17197949" y="0"/>
            <a:ext cx="7189099" cy="13462000"/>
          </a:xfrm>
          <a:prstGeom prst="rect">
            <a:avLst/>
          </a:prstGeom>
        </p:spPr>
      </p:pic>
      <p:pic>
        <p:nvPicPr>
          <p:cNvPr id="6" name="Image 1" descr=" "/>
          <p:cNvPicPr>
            <a:picLocks noChangeAspect="1"/>
          </p:cNvPicPr>
          <p:nvPr/>
        </p:nvPicPr>
        <p:blipFill>
          <a:blip r:embed="rId4"/>
          <a:stretch>
            <a:fillRect/>
          </a:stretch>
        </p:blipFill>
        <p:spPr>
          <a:xfrm>
            <a:off x="11964895" y="0"/>
            <a:ext cx="7874984" cy="1346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2098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Table of contents </a:t>
            </a:r>
            <a:endParaRPr lang="en-US" sz="10800" dirty="0"/>
          </a:p>
        </p:txBody>
      </p:sp>
      <p:sp>
        <p:nvSpPr>
          <p:cNvPr id="4" name="Shape 2"/>
          <p:cNvSpPr/>
          <p:nvPr/>
        </p:nvSpPr>
        <p:spPr>
          <a:xfrm>
            <a:off x="812902" y="5867400"/>
            <a:ext cx="10567721" cy="457200"/>
          </a:xfrm>
          <a:prstGeom prst="rect">
            <a:avLst/>
          </a:prstGeom>
          <a:noFill/>
          <a:ln/>
        </p:spPr>
      </p:sp>
      <p:sp>
        <p:nvSpPr>
          <p:cNvPr id="5" name="Text 3"/>
          <p:cNvSpPr/>
          <p:nvPr/>
        </p:nvSpPr>
        <p:spPr>
          <a:xfrm>
            <a:off x="812902" y="5867400"/>
            <a:ext cx="180785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Page one </a:t>
            </a:r>
            <a:endParaRPr lang="en-US" sz="2800" dirty="0"/>
          </a:p>
        </p:txBody>
      </p:sp>
      <p:pic>
        <p:nvPicPr>
          <p:cNvPr id="6" name="Image 0" descr=" "/>
          <p:cNvPicPr>
            <a:picLocks noChangeAspect="1"/>
          </p:cNvPicPr>
          <p:nvPr/>
        </p:nvPicPr>
        <p:blipFill>
          <a:blip r:embed="rId3"/>
          <a:stretch>
            <a:fillRect/>
          </a:stretch>
        </p:blipFill>
        <p:spPr>
          <a:xfrm>
            <a:off x="2705438" y="5918200"/>
            <a:ext cx="355644" cy="355600"/>
          </a:xfrm>
          <a:prstGeom prst="rect">
            <a:avLst/>
          </a:prstGeom>
        </p:spPr>
      </p:pic>
      <p:pic>
        <p:nvPicPr>
          <p:cNvPr id="7"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4712" y="5977467"/>
            <a:ext cx="237096" cy="237067"/>
          </a:xfrm>
          <a:prstGeom prst="rect">
            <a:avLst/>
          </a:prstGeom>
        </p:spPr>
      </p:pic>
      <p:sp>
        <p:nvSpPr>
          <p:cNvPr id="8" name="Shape 4"/>
          <p:cNvSpPr/>
          <p:nvPr/>
        </p:nvSpPr>
        <p:spPr>
          <a:xfrm>
            <a:off x="812902" y="6731000"/>
            <a:ext cx="10567721" cy="457200"/>
          </a:xfrm>
          <a:prstGeom prst="rect">
            <a:avLst/>
          </a:prstGeom>
          <a:noFill/>
          <a:ln/>
        </p:spPr>
      </p:sp>
      <p:sp>
        <p:nvSpPr>
          <p:cNvPr id="9" name="Text 5"/>
          <p:cNvSpPr/>
          <p:nvPr/>
        </p:nvSpPr>
        <p:spPr>
          <a:xfrm>
            <a:off x="812902" y="6731000"/>
            <a:ext cx="180785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Page one </a:t>
            </a:r>
            <a:endParaRPr lang="en-US" sz="2800" dirty="0"/>
          </a:p>
        </p:txBody>
      </p:sp>
      <p:pic>
        <p:nvPicPr>
          <p:cNvPr id="10" name="Image 2" descr=" "/>
          <p:cNvPicPr>
            <a:picLocks noChangeAspect="1"/>
          </p:cNvPicPr>
          <p:nvPr/>
        </p:nvPicPr>
        <p:blipFill>
          <a:blip r:embed="rId3"/>
          <a:stretch>
            <a:fillRect/>
          </a:stretch>
        </p:blipFill>
        <p:spPr>
          <a:xfrm>
            <a:off x="2705438" y="6781800"/>
            <a:ext cx="355644" cy="355600"/>
          </a:xfrm>
          <a:prstGeom prst="rect">
            <a:avLst/>
          </a:prstGeom>
        </p:spPr>
      </p:pic>
      <p:pic>
        <p:nvPicPr>
          <p:cNvPr id="11" name="Image 3" descr=" "/>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2764712" y="6841067"/>
            <a:ext cx="237096" cy="237067"/>
          </a:xfrm>
          <a:prstGeom prst="rect">
            <a:avLst/>
          </a:prstGeom>
        </p:spPr>
      </p:pic>
      <p:sp>
        <p:nvSpPr>
          <p:cNvPr id="12" name="Shape 6"/>
          <p:cNvSpPr/>
          <p:nvPr/>
        </p:nvSpPr>
        <p:spPr>
          <a:xfrm>
            <a:off x="812902" y="7594600"/>
            <a:ext cx="10567721" cy="457200"/>
          </a:xfrm>
          <a:prstGeom prst="rect">
            <a:avLst/>
          </a:prstGeom>
          <a:noFill/>
          <a:ln/>
        </p:spPr>
      </p:sp>
      <p:sp>
        <p:nvSpPr>
          <p:cNvPr id="13" name="Text 7"/>
          <p:cNvSpPr/>
          <p:nvPr/>
        </p:nvSpPr>
        <p:spPr>
          <a:xfrm>
            <a:off x="812902" y="7594600"/>
            <a:ext cx="180785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Page one </a:t>
            </a:r>
            <a:endParaRPr lang="en-US" sz="2800" dirty="0"/>
          </a:p>
        </p:txBody>
      </p:sp>
      <p:pic>
        <p:nvPicPr>
          <p:cNvPr id="14" name="Image 4" descr=" "/>
          <p:cNvPicPr>
            <a:picLocks noChangeAspect="1"/>
          </p:cNvPicPr>
          <p:nvPr/>
        </p:nvPicPr>
        <p:blipFill>
          <a:blip r:embed="rId3"/>
          <a:stretch>
            <a:fillRect/>
          </a:stretch>
        </p:blipFill>
        <p:spPr>
          <a:xfrm>
            <a:off x="2705438" y="7645400"/>
            <a:ext cx="355644" cy="355600"/>
          </a:xfrm>
          <a:prstGeom prst="rect">
            <a:avLst/>
          </a:prstGeom>
        </p:spPr>
      </p:pic>
      <p:pic>
        <p:nvPicPr>
          <p:cNvPr id="15" name="Image 5"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4712" y="7704667"/>
            <a:ext cx="237096" cy="237067"/>
          </a:xfrm>
          <a:prstGeom prst="rect">
            <a:avLst/>
          </a:prstGeom>
        </p:spPr>
      </p:pic>
      <p:sp>
        <p:nvSpPr>
          <p:cNvPr id="16" name="Shape 8"/>
          <p:cNvSpPr/>
          <p:nvPr/>
        </p:nvSpPr>
        <p:spPr>
          <a:xfrm>
            <a:off x="812902" y="8458200"/>
            <a:ext cx="10567721" cy="457200"/>
          </a:xfrm>
          <a:prstGeom prst="rect">
            <a:avLst/>
          </a:prstGeom>
          <a:noFill/>
          <a:ln/>
        </p:spPr>
      </p:sp>
      <p:sp>
        <p:nvSpPr>
          <p:cNvPr id="17" name="Text 9"/>
          <p:cNvSpPr/>
          <p:nvPr/>
        </p:nvSpPr>
        <p:spPr>
          <a:xfrm>
            <a:off x="812902" y="8458200"/>
            <a:ext cx="180785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Page one </a:t>
            </a:r>
            <a:endParaRPr lang="en-US" sz="2800" dirty="0"/>
          </a:p>
        </p:txBody>
      </p:sp>
      <p:pic>
        <p:nvPicPr>
          <p:cNvPr id="18" name="Image 6" descr=" "/>
          <p:cNvPicPr>
            <a:picLocks noChangeAspect="1"/>
          </p:cNvPicPr>
          <p:nvPr/>
        </p:nvPicPr>
        <p:blipFill>
          <a:blip r:embed="rId3"/>
          <a:stretch>
            <a:fillRect/>
          </a:stretch>
        </p:blipFill>
        <p:spPr>
          <a:xfrm>
            <a:off x="2705438" y="8509000"/>
            <a:ext cx="355644" cy="355600"/>
          </a:xfrm>
          <a:prstGeom prst="rect">
            <a:avLst/>
          </a:prstGeom>
        </p:spPr>
      </p:pic>
      <p:pic>
        <p:nvPicPr>
          <p:cNvPr id="19" name="Image 7" descr=" "/>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2764712" y="8568267"/>
            <a:ext cx="237096" cy="237067"/>
          </a:xfrm>
          <a:prstGeom prst="rect">
            <a:avLst/>
          </a:prstGeom>
        </p:spPr>
      </p:pic>
      <p:sp>
        <p:nvSpPr>
          <p:cNvPr id="20" name="Shape 10"/>
          <p:cNvSpPr/>
          <p:nvPr/>
        </p:nvSpPr>
        <p:spPr>
          <a:xfrm>
            <a:off x="812902" y="9321800"/>
            <a:ext cx="10567721" cy="457200"/>
          </a:xfrm>
          <a:prstGeom prst="rect">
            <a:avLst/>
          </a:prstGeom>
          <a:noFill/>
          <a:ln/>
        </p:spPr>
      </p:sp>
      <p:sp>
        <p:nvSpPr>
          <p:cNvPr id="21" name="Text 11"/>
          <p:cNvSpPr/>
          <p:nvPr/>
        </p:nvSpPr>
        <p:spPr>
          <a:xfrm>
            <a:off x="812902" y="9321800"/>
            <a:ext cx="180785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Page one </a:t>
            </a:r>
            <a:endParaRPr lang="en-US" sz="2800" dirty="0"/>
          </a:p>
        </p:txBody>
      </p:sp>
      <p:pic>
        <p:nvPicPr>
          <p:cNvPr id="22" name="Image 8" descr=" "/>
          <p:cNvPicPr>
            <a:picLocks noChangeAspect="1"/>
          </p:cNvPicPr>
          <p:nvPr/>
        </p:nvPicPr>
        <p:blipFill>
          <a:blip r:embed="rId3"/>
          <a:stretch>
            <a:fillRect/>
          </a:stretch>
        </p:blipFill>
        <p:spPr>
          <a:xfrm>
            <a:off x="2705438" y="9372600"/>
            <a:ext cx="355644" cy="355600"/>
          </a:xfrm>
          <a:prstGeom prst="rect">
            <a:avLst/>
          </a:prstGeom>
        </p:spPr>
      </p:pic>
      <p:pic>
        <p:nvPicPr>
          <p:cNvPr id="23" name="Image 9" descr=" "/>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2764712" y="9431867"/>
            <a:ext cx="237096" cy="237067"/>
          </a:xfrm>
          <a:prstGeom prst="rect">
            <a:avLst/>
          </a:prstGeom>
        </p:spPr>
      </p:pic>
      <p:sp>
        <p:nvSpPr>
          <p:cNvPr id="24" name="Shape 12"/>
          <p:cNvSpPr/>
          <p:nvPr/>
        </p:nvSpPr>
        <p:spPr>
          <a:xfrm>
            <a:off x="812902" y="10185400"/>
            <a:ext cx="10567721" cy="457200"/>
          </a:xfrm>
          <a:prstGeom prst="rect">
            <a:avLst/>
          </a:prstGeom>
          <a:noFill/>
          <a:ln/>
        </p:spPr>
      </p:sp>
      <p:sp>
        <p:nvSpPr>
          <p:cNvPr id="25" name="Text 13"/>
          <p:cNvSpPr/>
          <p:nvPr/>
        </p:nvSpPr>
        <p:spPr>
          <a:xfrm>
            <a:off x="812902" y="10185400"/>
            <a:ext cx="180785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Page one </a:t>
            </a:r>
            <a:endParaRPr lang="en-US" sz="2800" dirty="0"/>
          </a:p>
        </p:txBody>
      </p:sp>
      <p:pic>
        <p:nvPicPr>
          <p:cNvPr id="26" name="Image 10" descr=" "/>
          <p:cNvPicPr>
            <a:picLocks noChangeAspect="1"/>
          </p:cNvPicPr>
          <p:nvPr/>
        </p:nvPicPr>
        <p:blipFill>
          <a:blip r:embed="rId3"/>
          <a:stretch>
            <a:fillRect/>
          </a:stretch>
        </p:blipFill>
        <p:spPr>
          <a:xfrm>
            <a:off x="2705438" y="10236200"/>
            <a:ext cx="355644" cy="355600"/>
          </a:xfrm>
          <a:prstGeom prst="rect">
            <a:avLst/>
          </a:prstGeom>
        </p:spPr>
      </p:pic>
      <p:pic>
        <p:nvPicPr>
          <p:cNvPr id="27" name="Image 11" descr=" "/>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2764712" y="10295467"/>
            <a:ext cx="237096" cy="237067"/>
          </a:xfrm>
          <a:prstGeom prst="rect">
            <a:avLst/>
          </a:prstGeom>
        </p:spPr>
      </p:pic>
      <p:sp>
        <p:nvSpPr>
          <p:cNvPr id="28" name="Shape 14"/>
          <p:cNvSpPr/>
          <p:nvPr/>
        </p:nvSpPr>
        <p:spPr>
          <a:xfrm>
            <a:off x="812902" y="11049000"/>
            <a:ext cx="10567721" cy="457200"/>
          </a:xfrm>
          <a:prstGeom prst="rect">
            <a:avLst/>
          </a:prstGeom>
          <a:noFill/>
          <a:ln/>
        </p:spPr>
      </p:sp>
      <p:sp>
        <p:nvSpPr>
          <p:cNvPr id="29" name="Text 15"/>
          <p:cNvSpPr/>
          <p:nvPr/>
        </p:nvSpPr>
        <p:spPr>
          <a:xfrm>
            <a:off x="812902" y="11049000"/>
            <a:ext cx="180785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Page one </a:t>
            </a:r>
            <a:endParaRPr lang="en-US" sz="2800" dirty="0"/>
          </a:p>
        </p:txBody>
      </p:sp>
      <p:pic>
        <p:nvPicPr>
          <p:cNvPr id="30" name="Image 12" descr=" "/>
          <p:cNvPicPr>
            <a:picLocks noChangeAspect="1"/>
          </p:cNvPicPr>
          <p:nvPr/>
        </p:nvPicPr>
        <p:blipFill>
          <a:blip r:embed="rId3"/>
          <a:stretch>
            <a:fillRect/>
          </a:stretch>
        </p:blipFill>
        <p:spPr>
          <a:xfrm>
            <a:off x="2705438" y="11099800"/>
            <a:ext cx="355644" cy="355600"/>
          </a:xfrm>
          <a:prstGeom prst="rect">
            <a:avLst/>
          </a:prstGeom>
        </p:spPr>
      </p:pic>
      <p:pic>
        <p:nvPicPr>
          <p:cNvPr id="31" name="Image 13" descr=" "/>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2764712" y="11159067"/>
            <a:ext cx="237096" cy="237067"/>
          </a:xfrm>
          <a:prstGeom prst="rect">
            <a:avLst/>
          </a:prstGeom>
        </p:spPr>
      </p:pic>
      <p:pic>
        <p:nvPicPr>
          <p:cNvPr id="32" name="Image 1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93524" y="0"/>
            <a:ext cx="12193524" cy="13716000"/>
          </a:xfrm>
          <a:prstGeom prst="rect">
            <a:avLst/>
          </a:prstGeom>
        </p:spPr>
      </p:pic>
      <p:sp>
        <p:nvSpPr>
          <p:cNvPr id="33" name="Text 16"/>
          <p:cNvSpPr/>
          <p:nvPr/>
        </p:nvSpPr>
        <p:spPr>
          <a:xfrm>
            <a:off x="16245330" y="7429500"/>
            <a:ext cx="4089911" cy="5461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6416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Table of contents </a:t>
            </a:r>
            <a:endParaRPr lang="en-US" sz="10800" dirty="0"/>
          </a:p>
        </p:txBody>
      </p:sp>
      <p:sp>
        <p:nvSpPr>
          <p:cNvPr id="4" name="Shape 2"/>
          <p:cNvSpPr/>
          <p:nvPr/>
        </p:nvSpPr>
        <p:spPr>
          <a:xfrm>
            <a:off x="812902" y="6299200"/>
            <a:ext cx="10567721" cy="457200"/>
          </a:xfrm>
          <a:prstGeom prst="rect">
            <a:avLst/>
          </a:prstGeom>
          <a:noFill/>
          <a:ln/>
        </p:spPr>
      </p:sp>
      <p:sp>
        <p:nvSpPr>
          <p:cNvPr id="5" name="Text 3"/>
          <p:cNvSpPr/>
          <p:nvPr/>
        </p:nvSpPr>
        <p:spPr>
          <a:xfrm>
            <a:off x="812902" y="6299200"/>
            <a:ext cx="3179631"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Project Summary</a:t>
            </a:r>
            <a:endParaRPr lang="en-US" sz="2800" dirty="0"/>
          </a:p>
        </p:txBody>
      </p:sp>
      <p:pic>
        <p:nvPicPr>
          <p:cNvPr id="6" name="Image 0" descr=" "/>
          <p:cNvPicPr>
            <a:picLocks noChangeAspect="1"/>
          </p:cNvPicPr>
          <p:nvPr/>
        </p:nvPicPr>
        <p:blipFill>
          <a:blip r:embed="rId3"/>
          <a:stretch>
            <a:fillRect/>
          </a:stretch>
        </p:blipFill>
        <p:spPr>
          <a:xfrm>
            <a:off x="4077210" y="6350000"/>
            <a:ext cx="355644" cy="355600"/>
          </a:xfrm>
          <a:prstGeom prst="rect">
            <a:avLst/>
          </a:prstGeom>
        </p:spPr>
      </p:pic>
      <p:pic>
        <p:nvPicPr>
          <p:cNvPr id="7"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6484" y="6409267"/>
            <a:ext cx="237097" cy="237067"/>
          </a:xfrm>
          <a:prstGeom prst="rect">
            <a:avLst/>
          </a:prstGeom>
        </p:spPr>
      </p:pic>
      <p:sp>
        <p:nvSpPr>
          <p:cNvPr id="8" name="Shape 4"/>
          <p:cNvSpPr/>
          <p:nvPr/>
        </p:nvSpPr>
        <p:spPr>
          <a:xfrm>
            <a:off x="812902" y="7162800"/>
            <a:ext cx="10567721" cy="457200"/>
          </a:xfrm>
          <a:prstGeom prst="rect">
            <a:avLst/>
          </a:prstGeom>
          <a:noFill/>
          <a:ln/>
        </p:spPr>
      </p:sp>
      <p:sp>
        <p:nvSpPr>
          <p:cNvPr id="9" name="Text 5"/>
          <p:cNvSpPr/>
          <p:nvPr/>
        </p:nvSpPr>
        <p:spPr>
          <a:xfrm>
            <a:off x="812902" y="7162800"/>
            <a:ext cx="4119548"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Role and responsibility </a:t>
            </a:r>
            <a:endParaRPr lang="en-US" sz="2800" dirty="0"/>
          </a:p>
        </p:txBody>
      </p:sp>
      <p:pic>
        <p:nvPicPr>
          <p:cNvPr id="10" name="Image 2" descr=" "/>
          <p:cNvPicPr>
            <a:picLocks noChangeAspect="1"/>
          </p:cNvPicPr>
          <p:nvPr/>
        </p:nvPicPr>
        <p:blipFill>
          <a:blip r:embed="rId3"/>
          <a:stretch>
            <a:fillRect/>
          </a:stretch>
        </p:blipFill>
        <p:spPr>
          <a:xfrm>
            <a:off x="5017127" y="7213600"/>
            <a:ext cx="355644" cy="355600"/>
          </a:xfrm>
          <a:prstGeom prst="rect">
            <a:avLst/>
          </a:prstGeom>
        </p:spPr>
      </p:pic>
      <p:pic>
        <p:nvPicPr>
          <p:cNvPr id="11" name="Image 3"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401" y="7272867"/>
            <a:ext cx="237097" cy="237067"/>
          </a:xfrm>
          <a:prstGeom prst="rect">
            <a:avLst/>
          </a:prstGeom>
        </p:spPr>
      </p:pic>
      <p:sp>
        <p:nvSpPr>
          <p:cNvPr id="12" name="Shape 6"/>
          <p:cNvSpPr/>
          <p:nvPr/>
        </p:nvSpPr>
        <p:spPr>
          <a:xfrm>
            <a:off x="812902" y="8026400"/>
            <a:ext cx="10567721" cy="457200"/>
          </a:xfrm>
          <a:prstGeom prst="rect">
            <a:avLst/>
          </a:prstGeom>
          <a:noFill/>
          <a:ln/>
        </p:spPr>
      </p:sp>
      <p:sp>
        <p:nvSpPr>
          <p:cNvPr id="13" name="Text 7"/>
          <p:cNvSpPr/>
          <p:nvPr/>
        </p:nvSpPr>
        <p:spPr>
          <a:xfrm>
            <a:off x="812902" y="8026400"/>
            <a:ext cx="1782456"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Research</a:t>
            </a:r>
            <a:endParaRPr lang="en-US" sz="2800" dirty="0"/>
          </a:p>
        </p:txBody>
      </p:sp>
      <p:pic>
        <p:nvPicPr>
          <p:cNvPr id="14" name="Image 4" descr=" "/>
          <p:cNvPicPr>
            <a:picLocks noChangeAspect="1"/>
          </p:cNvPicPr>
          <p:nvPr/>
        </p:nvPicPr>
        <p:blipFill>
          <a:blip r:embed="rId3"/>
          <a:stretch>
            <a:fillRect/>
          </a:stretch>
        </p:blipFill>
        <p:spPr>
          <a:xfrm>
            <a:off x="2680035" y="8077200"/>
            <a:ext cx="355644" cy="355600"/>
          </a:xfrm>
          <a:prstGeom prst="rect">
            <a:avLst/>
          </a:prstGeom>
        </p:spPr>
      </p:pic>
      <p:pic>
        <p:nvPicPr>
          <p:cNvPr id="15" name="Image 5" descr=" "/>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2739309" y="8136467"/>
            <a:ext cx="237096" cy="237067"/>
          </a:xfrm>
          <a:prstGeom prst="rect">
            <a:avLst/>
          </a:prstGeom>
        </p:spPr>
      </p:pic>
      <p:sp>
        <p:nvSpPr>
          <p:cNvPr id="16" name="Shape 8"/>
          <p:cNvSpPr/>
          <p:nvPr/>
        </p:nvSpPr>
        <p:spPr>
          <a:xfrm>
            <a:off x="812902" y="8890000"/>
            <a:ext cx="10567721" cy="457200"/>
          </a:xfrm>
          <a:prstGeom prst="rect">
            <a:avLst/>
          </a:prstGeom>
          <a:noFill/>
          <a:ln/>
        </p:spPr>
      </p:sp>
      <p:sp>
        <p:nvSpPr>
          <p:cNvPr id="17" name="Text 9"/>
          <p:cNvSpPr/>
          <p:nvPr/>
        </p:nvSpPr>
        <p:spPr>
          <a:xfrm>
            <a:off x="812902" y="8890000"/>
            <a:ext cx="2404834"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Key Findings:</a:t>
            </a:r>
            <a:endParaRPr lang="en-US" sz="2800" dirty="0"/>
          </a:p>
        </p:txBody>
      </p:sp>
      <p:pic>
        <p:nvPicPr>
          <p:cNvPr id="18" name="Image 6" descr=" "/>
          <p:cNvPicPr>
            <a:picLocks noChangeAspect="1"/>
          </p:cNvPicPr>
          <p:nvPr/>
        </p:nvPicPr>
        <p:blipFill>
          <a:blip r:embed="rId3"/>
          <a:stretch>
            <a:fillRect/>
          </a:stretch>
        </p:blipFill>
        <p:spPr>
          <a:xfrm>
            <a:off x="3302413" y="8940800"/>
            <a:ext cx="355644" cy="355600"/>
          </a:xfrm>
          <a:prstGeom prst="rect">
            <a:avLst/>
          </a:prstGeom>
        </p:spPr>
      </p:pic>
      <p:pic>
        <p:nvPicPr>
          <p:cNvPr id="19" name="Image 7" descr=" "/>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3361686" y="9000067"/>
            <a:ext cx="237097" cy="237067"/>
          </a:xfrm>
          <a:prstGeom prst="rect">
            <a:avLst/>
          </a:prstGeom>
        </p:spPr>
      </p:pic>
      <p:sp>
        <p:nvSpPr>
          <p:cNvPr id="20" name="Shape 10"/>
          <p:cNvSpPr/>
          <p:nvPr/>
        </p:nvSpPr>
        <p:spPr>
          <a:xfrm>
            <a:off x="812902" y="9753600"/>
            <a:ext cx="10567721" cy="457200"/>
          </a:xfrm>
          <a:prstGeom prst="rect">
            <a:avLst/>
          </a:prstGeom>
          <a:noFill/>
          <a:ln/>
        </p:spPr>
      </p:sp>
      <p:sp>
        <p:nvSpPr>
          <p:cNvPr id="21" name="Text 11"/>
          <p:cNvSpPr/>
          <p:nvPr/>
        </p:nvSpPr>
        <p:spPr>
          <a:xfrm>
            <a:off x="812902" y="9753600"/>
            <a:ext cx="3154228"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Design &amp; .Testing</a:t>
            </a:r>
            <a:endParaRPr lang="en-US" sz="2800" dirty="0"/>
          </a:p>
        </p:txBody>
      </p:sp>
      <p:pic>
        <p:nvPicPr>
          <p:cNvPr id="22" name="Image 8" descr=" "/>
          <p:cNvPicPr>
            <a:picLocks noChangeAspect="1"/>
          </p:cNvPicPr>
          <p:nvPr/>
        </p:nvPicPr>
        <p:blipFill>
          <a:blip r:embed="rId3"/>
          <a:stretch>
            <a:fillRect/>
          </a:stretch>
        </p:blipFill>
        <p:spPr>
          <a:xfrm>
            <a:off x="4051806" y="9804400"/>
            <a:ext cx="355644" cy="355600"/>
          </a:xfrm>
          <a:prstGeom prst="rect">
            <a:avLst/>
          </a:prstGeom>
        </p:spPr>
      </p:pic>
      <p:pic>
        <p:nvPicPr>
          <p:cNvPr id="23" name="Image 9" descr=" "/>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4111081" y="9863667"/>
            <a:ext cx="237097" cy="237067"/>
          </a:xfrm>
          <a:prstGeom prst="rect">
            <a:avLst/>
          </a:prstGeom>
        </p:spPr>
      </p:pic>
      <p:sp>
        <p:nvSpPr>
          <p:cNvPr id="24" name="Shape 12"/>
          <p:cNvSpPr/>
          <p:nvPr/>
        </p:nvSpPr>
        <p:spPr>
          <a:xfrm>
            <a:off x="812902" y="10617200"/>
            <a:ext cx="10567721" cy="457200"/>
          </a:xfrm>
          <a:prstGeom prst="rect">
            <a:avLst/>
          </a:prstGeom>
          <a:noFill/>
          <a:ln/>
        </p:spPr>
      </p:sp>
      <p:sp>
        <p:nvSpPr>
          <p:cNvPr id="25" name="Text 13"/>
          <p:cNvSpPr/>
          <p:nvPr/>
        </p:nvSpPr>
        <p:spPr>
          <a:xfrm>
            <a:off x="812902" y="10617200"/>
            <a:ext cx="3611485"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Proving the solution</a:t>
            </a:r>
            <a:endParaRPr lang="en-US" sz="2800" dirty="0"/>
          </a:p>
        </p:txBody>
      </p:sp>
      <p:pic>
        <p:nvPicPr>
          <p:cNvPr id="26" name="Image 10" descr=" "/>
          <p:cNvPicPr>
            <a:picLocks noChangeAspect="1"/>
          </p:cNvPicPr>
          <p:nvPr/>
        </p:nvPicPr>
        <p:blipFill>
          <a:blip r:embed="rId3"/>
          <a:stretch>
            <a:fillRect/>
          </a:stretch>
        </p:blipFill>
        <p:spPr>
          <a:xfrm>
            <a:off x="4509064" y="10668000"/>
            <a:ext cx="355644" cy="355600"/>
          </a:xfrm>
          <a:prstGeom prst="rect">
            <a:avLst/>
          </a:prstGeom>
        </p:spPr>
      </p:pic>
      <p:pic>
        <p:nvPicPr>
          <p:cNvPr id="27" name="Image 11" descr=" "/>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4568338" y="10727267"/>
            <a:ext cx="237097" cy="237067"/>
          </a:xfrm>
          <a:prstGeom prst="rect">
            <a:avLst/>
          </a:prstGeom>
        </p:spPr>
      </p:pic>
      <p:sp>
        <p:nvSpPr>
          <p:cNvPr id="28" name="Shape 14"/>
          <p:cNvSpPr/>
          <p:nvPr/>
        </p:nvSpPr>
        <p:spPr>
          <a:xfrm>
            <a:off x="12193524" y="0"/>
            <a:ext cx="12193524" cy="13716000"/>
          </a:xfrm>
          <a:prstGeom prst="rect">
            <a:avLst/>
          </a:prstGeom>
          <a:solidFill>
            <a:srgbClr val="66BB6A">
              <a:alpha val="100000"/>
            </a:srgbClr>
          </a:solidFill>
          <a:ln/>
        </p:spPr>
      </p:sp>
      <p:pic>
        <p:nvPicPr>
          <p:cNvPr id="29" name="Image 12" descr=" "/>
          <p:cNvPicPr>
            <a:picLocks noChangeAspect="1"/>
          </p:cNvPicPr>
          <p:nvPr/>
        </p:nvPicPr>
        <p:blipFill>
          <a:blip r:embed="rId10"/>
          <a:stretch>
            <a:fillRect/>
          </a:stretch>
        </p:blipFill>
        <p:spPr>
          <a:xfrm>
            <a:off x="14352794" y="177800"/>
            <a:ext cx="7874984" cy="13462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5052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Role and responsibility </a:t>
            </a:r>
            <a:endParaRPr lang="en-US" sz="10800" dirty="0"/>
          </a:p>
        </p:txBody>
      </p:sp>
      <p:sp>
        <p:nvSpPr>
          <p:cNvPr id="4" name="Text 2"/>
          <p:cNvSpPr/>
          <p:nvPr/>
        </p:nvSpPr>
        <p:spPr>
          <a:xfrm>
            <a:off x="812902" y="71628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Role: Product Designer </a:t>
            </a:r>
            <a:endParaRPr lang="en-US" sz="2800" dirty="0"/>
          </a:p>
        </p:txBody>
      </p:sp>
      <p:sp>
        <p:nvSpPr>
          <p:cNvPr id="5" name="Text 3"/>
          <p:cNvSpPr/>
          <p:nvPr/>
        </p:nvSpPr>
        <p:spPr>
          <a:xfrm>
            <a:off x="812902" y="80264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Company: </a:t>
            </a:r>
            <a:r>
              <a:rPr lang="en-US" sz="2800" dirty="0">
                <a:solidFill>
                  <a:srgbClr val="565656">
                    <a:alpha val="100000"/>
                  </a:srgbClr>
                </a:solidFill>
                <a:latin typeface="Poppins Bold" pitchFamily="34" charset="0"/>
                <a:ea typeface="Poppins Bold" pitchFamily="34" charset="-122"/>
                <a:cs typeface="Poppins Bold" pitchFamily="34" charset="-120"/>
              </a:rPr>
              <a:t>FlyEase</a:t>
            </a:r>
            <a:endParaRPr lang="en-US" sz="2800" dirty="0"/>
          </a:p>
        </p:txBody>
      </p:sp>
      <p:sp>
        <p:nvSpPr>
          <p:cNvPr id="6" name="Text 4"/>
          <p:cNvSpPr/>
          <p:nvPr/>
        </p:nvSpPr>
        <p:spPr>
          <a:xfrm>
            <a:off x="812902" y="88900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Website: Appstore</a:t>
            </a:r>
            <a:endParaRPr lang="en-US" sz="2800" dirty="0"/>
          </a:p>
        </p:txBody>
      </p:sp>
      <p:sp>
        <p:nvSpPr>
          <p:cNvPr id="7" name="Text 5"/>
          <p:cNvSpPr/>
          <p:nvPr/>
        </p:nvSpPr>
        <p:spPr>
          <a:xfrm>
            <a:off x="812902" y="97536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Year: 2024</a:t>
            </a:r>
            <a:endParaRPr lang="en-US" sz="2800" dirty="0"/>
          </a:p>
        </p:txBody>
      </p:sp>
      <p:pic>
        <p:nvPicPr>
          <p:cNvPr id="8"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43A047"/>
        </a:solidFill>
        <a:effectLst/>
      </p:bgPr>
    </p:bg>
    <p:spTree>
      <p:nvGrpSpPr>
        <p:cNvPr id="1" name=""/>
        <p:cNvGrpSpPr/>
        <p:nvPr/>
      </p:nvGrpSpPr>
      <p:grpSpPr>
        <a:xfrm>
          <a:off x="0" y="0"/>
          <a:ext cx="0" cy="0"/>
          <a:chOff x="0" y="0"/>
          <a:chExt cx="0" cy="0"/>
        </a:xfrm>
      </p:grpSpPr>
      <p:sp>
        <p:nvSpPr>
          <p:cNvPr id="2" name="Shape 0"/>
          <p:cNvSpPr/>
          <p:nvPr/>
        </p:nvSpPr>
        <p:spPr>
          <a:xfrm>
            <a:off x="1625803" y="4372770"/>
            <a:ext cx="21135442" cy="1625600"/>
          </a:xfrm>
          <a:prstGeom prst="rect">
            <a:avLst/>
          </a:prstGeom>
          <a:noFill/>
          <a:ln/>
        </p:spPr>
      </p:sp>
      <p:sp>
        <p:nvSpPr>
          <p:cNvPr id="3" name="Text 1"/>
          <p:cNvSpPr/>
          <p:nvPr/>
        </p:nvSpPr>
        <p:spPr>
          <a:xfrm>
            <a:off x="1625803" y="437277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Research </a:t>
            </a:r>
            <a:endParaRPr lang="en-US" sz="108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15" y="6320248"/>
            <a:ext cx="7001682" cy="302121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3274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Research</a:t>
            </a:r>
            <a:endParaRPr lang="en-US" sz="10800" dirty="0"/>
          </a:p>
        </p:txBody>
      </p:sp>
      <p:sp>
        <p:nvSpPr>
          <p:cNvPr id="4" name="Text 2"/>
          <p:cNvSpPr/>
          <p:nvPr/>
        </p:nvSpPr>
        <p:spPr>
          <a:xfrm>
            <a:off x="812902" y="5359400"/>
            <a:ext cx="10686269" cy="5147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FlyEase</a:t>
            </a:r>
            <a:r>
              <a:rPr lang="en-US" sz="2800" dirty="0">
                <a:solidFill>
                  <a:srgbClr val="565656">
                    <a:alpha val="100000"/>
                  </a:srgbClr>
                </a:solidFill>
                <a:latin typeface="Poppins Regular" pitchFamily="34" charset="0"/>
                <a:ea typeface="Poppins Regular" pitchFamily="34" charset="-122"/>
                <a:cs typeface="Poppins Regular" pitchFamily="34" charset="-120"/>
              </a:rPr>
              <a:t> is a popular flight booking app used by frequent travelers.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While the app has been successful, user feedback and analytics indicate areas for improvement in terms of usability, efficiency, and overall satisfaction.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Research Phase</a:t>
            </a:r>
            <a:r>
              <a:rPr lang="en-US" sz="2800" dirty="0">
                <a:solidFill>
                  <a:srgbClr val="565656">
                    <a:alpha val="100000"/>
                  </a:srgbClr>
                </a:solidFill>
                <a:latin typeface="Poppins Regular" pitchFamily="34" charset="0"/>
                <a:ea typeface="Poppins Regular" pitchFamily="34" charset="-122"/>
                <a:cs typeface="Poppins Regular" pitchFamily="34" charset="-120"/>
              </a:rPr>
              <a:t>:</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Interviews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👉Competitor Analysis</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Usability testing </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2514" y="0"/>
            <a:ext cx="10729216" cy="7551679"/>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57835" y="4881311"/>
            <a:ext cx="10765085" cy="8834689"/>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79392" y="2772628"/>
            <a:ext cx="5407656" cy="9352156"/>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41122" y="9431899"/>
            <a:ext cx="4445926" cy="4284101"/>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21845" y="0"/>
            <a:ext cx="6065203" cy="5561504"/>
          </a:xfrm>
          <a:prstGeom prst="rect">
            <a:avLst/>
          </a:prstGeom>
        </p:spPr>
      </p:pic>
      <p:sp>
        <p:nvSpPr>
          <p:cNvPr id="10" name="Text 3"/>
          <p:cNvSpPr/>
          <p:nvPr/>
        </p:nvSpPr>
        <p:spPr>
          <a:xfrm rot="1839014">
            <a:off x="15543234" y="11989414"/>
            <a:ext cx="1478696" cy="157711"/>
          </a:xfrm>
          <a:prstGeom prst="rect">
            <a:avLst/>
          </a:prstGeom>
          <a:noFill/>
          <a:ln/>
        </p:spPr>
        <p:txBody>
          <a:bodyPr wrap="square" lIns="0" tIns="0" rIns="0" bIns="0" rtlCol="0" anchor="t"/>
          <a:lstStyle/>
          <a:p>
            <a:pPr marL="0" indent="0" algn="l">
              <a:lnSpc>
                <a:spcPts val="933"/>
              </a:lnSpc>
              <a:buNone/>
            </a:pPr>
            <a:r>
              <a:rPr lang="en-US" sz="725" u="sng" dirty="0">
                <a:solidFill>
                  <a:srgbClr val="000000">
                    <a:alpha val="50000"/>
                  </a:srgbClr>
                </a:solidFill>
                <a:latin typeface="Poppins Regular" pitchFamily="34" charset="0"/>
                <a:ea typeface="Poppins Regular" pitchFamily="34" charset="-122"/>
                <a:cs typeface="Poppins Regular" pitchFamily="34" charset="-120"/>
                <a:hlinkClick r:id="rId13" tooltip="Open https://www.figma.com/community/file/952680041074283800">
                  <a:extLst>
                    <a:ext uri="{A12FA001-AC4F-418D-AE19-62706E023703}">
                      <ahyp:hlinkClr xmlns:ahyp="http://schemas.microsoft.com/office/drawing/2018/hyperlinkcolor" val="tx"/>
                    </a:ext>
                  </a:extLst>
                </a:hlinkClick>
              </a:rPr>
              <a:t>User Research Report Template</a:t>
            </a:r>
            <a:endParaRPr lang="en-US" sz="72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1409700"/>
            <a:ext cx="22981406" cy="11116733"/>
          </a:xfrm>
          <a:prstGeom prst="rect">
            <a:avLst/>
          </a:prstGeom>
          <a:noFill/>
          <a:ln/>
        </p:spPr>
        <p:txBody>
          <a:bodyPr wrap="square" lIns="0" tIns="0" rIns="0" bIns="0" rtlCol="0" anchor="t"/>
          <a:lstStyle/>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Redesign the app's</a:t>
            </a:r>
            <a:r>
              <a:rPr lang="en-US" sz="5200" dirty="0">
                <a:solidFill>
                  <a:srgbClr val="388E3C">
                    <a:alpha val="100000"/>
                  </a:srgbClr>
                </a:solidFill>
                <a:latin typeface="Poppins Bold" pitchFamily="34" charset="0"/>
                <a:ea typeface="Poppins Bold" pitchFamily="34" charset="-122"/>
                <a:cs typeface="Poppins Bold" pitchFamily="34" charset="-120"/>
              </a:rPr>
              <a:t> navigation for</a:t>
            </a:r>
            <a:r>
              <a:rPr lang="en-US" sz="5200" dirty="0">
                <a:solidFill>
                  <a:srgbClr val="2B2B2B">
                    <a:alpha val="100000"/>
                  </a:srgbClr>
                </a:solidFill>
                <a:latin typeface="Poppins Bold" pitchFamily="34" charset="0"/>
                <a:ea typeface="Poppins Bold" pitchFamily="34" charset="-122"/>
                <a:cs typeface="Poppins Bold" pitchFamily="34" charset="-120"/>
              </a:rPr>
              <a:t> an intuitive structure, grouping features like flight </a:t>
            </a:r>
            <a:r>
              <a:rPr lang="en-US" sz="5200" dirty="0">
                <a:solidFill>
                  <a:srgbClr val="388E3C">
                    <a:alpha val="100000"/>
                  </a:srgbClr>
                </a:solidFill>
                <a:latin typeface="Poppins Bold" pitchFamily="34" charset="0"/>
                <a:ea typeface="Poppins Bold" pitchFamily="34" charset="-122"/>
                <a:cs typeface="Poppins Bold" pitchFamily="34" charset="-120"/>
              </a:rPr>
              <a:t>search</a:t>
            </a:r>
            <a:r>
              <a:rPr lang="en-US" sz="5200" dirty="0">
                <a:solidFill>
                  <a:srgbClr val="2B2B2B">
                    <a:alpha val="100000"/>
                  </a:srgbClr>
                </a:solidFill>
                <a:latin typeface="Poppins Bold" pitchFamily="34" charset="0"/>
                <a:ea typeface="Poppins Bold" pitchFamily="34" charset="-122"/>
                <a:cs typeface="Poppins Bold" pitchFamily="34" charset="-120"/>
              </a:rPr>
              <a:t>, </a:t>
            </a:r>
            <a:r>
              <a:rPr lang="en-US" sz="5200" dirty="0">
                <a:solidFill>
                  <a:srgbClr val="388E3C">
                    <a:alpha val="100000"/>
                  </a:srgbClr>
                </a:solidFill>
                <a:latin typeface="Poppins Bold" pitchFamily="34" charset="0"/>
                <a:ea typeface="Poppins Bold" pitchFamily="34" charset="-122"/>
                <a:cs typeface="Poppins Bold" pitchFamily="34" charset="-120"/>
              </a:rPr>
              <a:t>filters</a:t>
            </a:r>
            <a:r>
              <a:rPr lang="en-US" sz="5200" dirty="0">
                <a:solidFill>
                  <a:srgbClr val="2B2B2B">
                    <a:alpha val="100000"/>
                  </a:srgbClr>
                </a:solidFill>
                <a:latin typeface="Poppins Bold" pitchFamily="34" charset="0"/>
                <a:ea typeface="Poppins Bold" pitchFamily="34" charset="-122"/>
                <a:cs typeface="Poppins Bold" pitchFamily="34" charset="-120"/>
              </a:rPr>
              <a:t>, and </a:t>
            </a:r>
            <a:r>
              <a:rPr lang="en-US" sz="5200" dirty="0">
                <a:solidFill>
                  <a:srgbClr val="388E3C">
                    <a:alpha val="100000"/>
                  </a:srgbClr>
                </a:solidFill>
                <a:latin typeface="Poppins Bold" pitchFamily="34" charset="0"/>
                <a:ea typeface="Poppins Bold" pitchFamily="34" charset="-122"/>
                <a:cs typeface="Poppins Bold" pitchFamily="34" charset="-120"/>
              </a:rPr>
              <a:t>booking details</a:t>
            </a:r>
            <a:r>
              <a:rPr lang="en-US" sz="5200" dirty="0">
                <a:solidFill>
                  <a:srgbClr val="2B2B2B">
                    <a:alpha val="100000"/>
                  </a:srgbClr>
                </a:solidFill>
                <a:latin typeface="Poppins Bold" pitchFamily="34" charset="0"/>
                <a:ea typeface="Poppins Bold" pitchFamily="34" charset="-122"/>
                <a:cs typeface="Poppins Bold" pitchFamily="34" charset="-120"/>
              </a:rPr>
              <a:t> in a clear menu system.</a:t>
            </a:r>
            <a:endParaRPr lang="en-US" sz="5200" dirty="0"/>
          </a:p>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 </a:t>
            </a:r>
            <a:endParaRPr lang="en-US" sz="5200" dirty="0"/>
          </a:p>
          <a:p>
            <a:pPr marL="0" indent="0" algn="l">
              <a:buNone/>
            </a:pPr>
            <a:r>
              <a:rPr lang="en-US" sz="5200" dirty="0">
                <a:solidFill>
                  <a:srgbClr val="388E3C">
                    <a:alpha val="100000"/>
                  </a:srgbClr>
                </a:solidFill>
                <a:latin typeface="Poppins Bold" pitchFamily="34" charset="0"/>
                <a:ea typeface="Poppins Bold" pitchFamily="34" charset="-122"/>
                <a:cs typeface="Poppins Bold" pitchFamily="34" charset="-120"/>
              </a:rPr>
              <a:t>Simplify</a:t>
            </a:r>
            <a:r>
              <a:rPr lang="en-US" sz="5200" dirty="0">
                <a:solidFill>
                  <a:srgbClr val="2B2B2B">
                    <a:alpha val="100000"/>
                  </a:srgbClr>
                </a:solidFill>
                <a:latin typeface="Poppins Bold" pitchFamily="34" charset="0"/>
                <a:ea typeface="Poppins Bold" pitchFamily="34" charset="-122"/>
                <a:cs typeface="Poppins Bold" pitchFamily="34" charset="-120"/>
              </a:rPr>
              <a:t> the booking process with a </a:t>
            </a:r>
            <a:r>
              <a:rPr lang="en-US" sz="5200" dirty="0">
                <a:solidFill>
                  <a:srgbClr val="388E3C">
                    <a:alpha val="100000"/>
                  </a:srgbClr>
                </a:solidFill>
                <a:latin typeface="Poppins Bold" pitchFamily="34" charset="0"/>
                <a:ea typeface="Poppins Bold" pitchFamily="34" charset="-122"/>
                <a:cs typeface="Poppins Bold" pitchFamily="34" charset="-120"/>
              </a:rPr>
              <a:t>step-by-step flow</a:t>
            </a:r>
            <a:r>
              <a:rPr lang="en-US" sz="5200" dirty="0">
                <a:solidFill>
                  <a:srgbClr val="2B2B2B">
                    <a:alpha val="100000"/>
                  </a:srgbClr>
                </a:solidFill>
                <a:latin typeface="Poppins Bold" pitchFamily="34" charset="0"/>
                <a:ea typeface="Poppins Bold" pitchFamily="34" charset="-122"/>
                <a:cs typeface="Poppins Bold" pitchFamily="34" charset="-120"/>
              </a:rPr>
              <a:t>, incorporating progress indicators to guide users </a:t>
            </a:r>
            <a:r>
              <a:rPr lang="en-US" sz="5200" dirty="0">
                <a:solidFill>
                  <a:srgbClr val="388E3C">
                    <a:alpha val="100000"/>
                  </a:srgbClr>
                </a:solidFill>
                <a:latin typeface="Poppins Bold" pitchFamily="34" charset="0"/>
                <a:ea typeface="Poppins Bold" pitchFamily="34" charset="-122"/>
                <a:cs typeface="Poppins Bold" pitchFamily="34" charset="-120"/>
              </a:rPr>
              <a:t>seamlessly</a:t>
            </a:r>
            <a:r>
              <a:rPr lang="en-US" sz="5200" dirty="0">
                <a:solidFill>
                  <a:srgbClr val="2B2B2B">
                    <a:alpha val="100000"/>
                  </a:srgbClr>
                </a:solidFill>
                <a:latin typeface="Poppins Bold" pitchFamily="34" charset="0"/>
                <a:ea typeface="Poppins Bold" pitchFamily="34" charset="-122"/>
                <a:cs typeface="Poppins Bold" pitchFamily="34" charset="-120"/>
              </a:rPr>
              <a:t> through each stage.</a:t>
            </a:r>
            <a:endParaRPr lang="en-US" sz="5200" dirty="0"/>
          </a:p>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 </a:t>
            </a:r>
            <a:endParaRPr lang="en-US" sz="5200" dirty="0"/>
          </a:p>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Implemente a </a:t>
            </a:r>
            <a:r>
              <a:rPr lang="en-US" sz="5200" dirty="0">
                <a:solidFill>
                  <a:srgbClr val="388E3C">
                    <a:alpha val="100000"/>
                  </a:srgbClr>
                </a:solidFill>
                <a:latin typeface="Poppins Bold" pitchFamily="34" charset="0"/>
                <a:ea typeface="Poppins Bold" pitchFamily="34" charset="-122"/>
                <a:cs typeface="Poppins Bold" pitchFamily="34" charset="-120"/>
              </a:rPr>
              <a:t>transparent pricing model</a:t>
            </a:r>
            <a:r>
              <a:rPr lang="en-US" sz="5200" dirty="0">
                <a:solidFill>
                  <a:srgbClr val="2B2B2B">
                    <a:alpha val="100000"/>
                  </a:srgbClr>
                </a:solidFill>
                <a:latin typeface="Poppins Bold" pitchFamily="34" charset="0"/>
                <a:ea typeface="Poppins Bold" pitchFamily="34" charset="-122"/>
                <a:cs typeface="Poppins Bold" pitchFamily="34" charset="-120"/>
              </a:rPr>
              <a:t>, breaking down flight costs and </a:t>
            </a:r>
            <a:r>
              <a:rPr lang="en-US" sz="5200" dirty="0">
                <a:solidFill>
                  <a:srgbClr val="388E3C">
                    <a:alpha val="100000"/>
                  </a:srgbClr>
                </a:solidFill>
                <a:latin typeface="Poppins Bold" pitchFamily="34" charset="0"/>
                <a:ea typeface="Poppins Bold" pitchFamily="34" charset="-122"/>
                <a:cs typeface="Poppins Bold" pitchFamily="34" charset="-120"/>
              </a:rPr>
              <a:t>highlighting additional fees</a:t>
            </a:r>
            <a:r>
              <a:rPr lang="en-US" sz="5200" dirty="0">
                <a:solidFill>
                  <a:srgbClr val="2B2B2B">
                    <a:alpha val="100000"/>
                  </a:srgbClr>
                </a:solidFill>
                <a:latin typeface="Poppins Bold" pitchFamily="34" charset="0"/>
                <a:ea typeface="Poppins Bold" pitchFamily="34" charset="-122"/>
                <a:cs typeface="Poppins Bold" pitchFamily="34" charset="-120"/>
              </a:rPr>
              <a:t>. Introduced a summary page pre-payment for a comprehensive overview of expenses.</a:t>
            </a:r>
            <a:endParaRPr lang="en-US" sz="5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1082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Key Findings</a:t>
            </a:r>
            <a:endParaRPr lang="en-US" sz="10800" dirty="0"/>
          </a:p>
        </p:txBody>
      </p:sp>
      <p:sp>
        <p:nvSpPr>
          <p:cNvPr id="4" name="Shape 2"/>
          <p:cNvSpPr/>
          <p:nvPr/>
        </p:nvSpPr>
        <p:spPr>
          <a:xfrm>
            <a:off x="812902" y="4546600"/>
            <a:ext cx="22761245" cy="5334000"/>
          </a:xfrm>
          <a:prstGeom prst="roundRect">
            <a:avLst>
              <a:gd name="adj" fmla="val 7543"/>
            </a:avLst>
          </a:prstGeom>
          <a:noFill/>
          <a:ln/>
        </p:spPr>
      </p:sp>
      <p:sp>
        <p:nvSpPr>
          <p:cNvPr id="5" name="Shape 3"/>
          <p:cNvSpPr/>
          <p:nvPr/>
        </p:nvSpPr>
        <p:spPr>
          <a:xfrm>
            <a:off x="812902" y="4546600"/>
            <a:ext cx="7316114" cy="5334000"/>
          </a:xfrm>
          <a:prstGeom prst="roundRect">
            <a:avLst>
              <a:gd name="adj" fmla="val 7543"/>
            </a:avLst>
          </a:prstGeom>
          <a:solidFill>
            <a:srgbClr val="388E3C">
              <a:alpha val="100000"/>
            </a:srgbClr>
          </a:solidFill>
          <a:ln/>
        </p:spPr>
      </p:sp>
      <p:sp>
        <p:nvSpPr>
          <p:cNvPr id="6" name="Text 4"/>
          <p:cNvSpPr/>
          <p:nvPr/>
        </p:nvSpPr>
        <p:spPr>
          <a:xfrm>
            <a:off x="1422578" y="5156200"/>
            <a:ext cx="6215310" cy="3318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Complex Navigation: </a:t>
            </a:r>
            <a:r>
              <a:rPr lang="en-US" sz="2800" dirty="0">
                <a:solidFill>
                  <a:srgbClr val="FFFFFF">
                    <a:alpha val="100000"/>
                  </a:srgbClr>
                </a:solidFill>
                <a:latin typeface="Poppins Regular" pitchFamily="34" charset="0"/>
                <a:ea typeface="Poppins Regular" pitchFamily="34" charset="-122"/>
                <a:cs typeface="Poppins Regular" pitchFamily="34" charset="-120"/>
              </a:rPr>
              <a:t> Users found it challenging to navigate through the app, especially when searching for specific flights or modifying their travel details.</a:t>
            </a:r>
            <a:endParaRPr lang="en-US" sz="2800" dirty="0"/>
          </a:p>
        </p:txBody>
      </p:sp>
      <p:sp>
        <p:nvSpPr>
          <p:cNvPr id="7" name="Shape 5"/>
          <p:cNvSpPr/>
          <p:nvPr/>
        </p:nvSpPr>
        <p:spPr>
          <a:xfrm>
            <a:off x="8535467" y="4546600"/>
            <a:ext cx="7316114" cy="5334000"/>
          </a:xfrm>
          <a:prstGeom prst="roundRect">
            <a:avLst>
              <a:gd name="adj" fmla="val 7543"/>
            </a:avLst>
          </a:prstGeom>
          <a:solidFill>
            <a:srgbClr val="388E3C">
              <a:alpha val="100000"/>
            </a:srgbClr>
          </a:solidFill>
          <a:ln/>
        </p:spPr>
      </p:sp>
      <p:sp>
        <p:nvSpPr>
          <p:cNvPr id="8" name="Text 6"/>
          <p:cNvSpPr/>
          <p:nvPr/>
        </p:nvSpPr>
        <p:spPr>
          <a:xfrm>
            <a:off x="9145143" y="5156200"/>
            <a:ext cx="6215310" cy="42333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Information Overload: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The abundance of information during the booking process overwhelmed users. They struggled to filter and prioritize details like flight times, prices, and amenities.</a:t>
            </a:r>
            <a:endParaRPr lang="en-US" sz="2800" dirty="0"/>
          </a:p>
        </p:txBody>
      </p:sp>
      <p:sp>
        <p:nvSpPr>
          <p:cNvPr id="9" name="Shape 7"/>
          <p:cNvSpPr/>
          <p:nvPr/>
        </p:nvSpPr>
        <p:spPr>
          <a:xfrm>
            <a:off x="16258032" y="4546600"/>
            <a:ext cx="7316114" cy="5334000"/>
          </a:xfrm>
          <a:prstGeom prst="roundRect">
            <a:avLst>
              <a:gd name="adj" fmla="val 7543"/>
            </a:avLst>
          </a:prstGeom>
          <a:solidFill>
            <a:srgbClr val="388E3C">
              <a:alpha val="100000"/>
            </a:srgbClr>
          </a:solidFill>
          <a:ln/>
        </p:spPr>
      </p:sp>
      <p:sp>
        <p:nvSpPr>
          <p:cNvPr id="10" name="Text 8"/>
          <p:cNvSpPr/>
          <p:nvPr/>
        </p:nvSpPr>
        <p:spPr>
          <a:xfrm>
            <a:off x="16867708" y="5156200"/>
            <a:ext cx="6215310" cy="42333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Transparency Issues: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Users expressed concerns about hidden fees and ambiguous pricing structures. This lack of transparency eroded trust and affected the overall user experience</a:t>
            </a:r>
            <a:endParaRPr lang="en-US" sz="2800" dirty="0"/>
          </a:p>
        </p:txBody>
      </p:sp>
      <p:sp>
        <p:nvSpPr>
          <p:cNvPr id="11" name="Text 9"/>
          <p:cNvSpPr/>
          <p:nvPr/>
        </p:nvSpPr>
        <p:spPr>
          <a:xfrm>
            <a:off x="812902" y="10693400"/>
            <a:ext cx="22879793"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Conducted usability testing sessions with current users of FlyEase.</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Observed users interacting with the app, noting areas where they struggled, encountered confusion, or expressed frustration.</a:t>
            </a:r>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43A047"/>
        </a:solidFill>
        <a:effectLst/>
      </p:bgPr>
    </p:bg>
    <p:spTree>
      <p:nvGrpSpPr>
        <p:cNvPr id="1" name=""/>
        <p:cNvGrpSpPr/>
        <p:nvPr/>
      </p:nvGrpSpPr>
      <p:grpSpPr>
        <a:xfrm>
          <a:off x="0" y="0"/>
          <a:ext cx="0" cy="0"/>
          <a:chOff x="0" y="0"/>
          <a:chExt cx="0" cy="0"/>
        </a:xfrm>
      </p:grpSpPr>
      <p:sp>
        <p:nvSpPr>
          <p:cNvPr id="2" name="Shape 0"/>
          <p:cNvSpPr/>
          <p:nvPr/>
        </p:nvSpPr>
        <p:spPr>
          <a:xfrm>
            <a:off x="1625803" y="4372772"/>
            <a:ext cx="21135442" cy="1625600"/>
          </a:xfrm>
          <a:prstGeom prst="rect">
            <a:avLst/>
          </a:prstGeom>
          <a:noFill/>
          <a:ln/>
        </p:spPr>
      </p:sp>
      <p:sp>
        <p:nvSpPr>
          <p:cNvPr id="3" name="Text 1"/>
          <p:cNvSpPr/>
          <p:nvPr/>
        </p:nvSpPr>
        <p:spPr>
          <a:xfrm>
            <a:off x="1625803" y="4372772"/>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Proving the solution </a:t>
            </a:r>
            <a:endParaRPr lang="en-US" sz="108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15" y="6320247"/>
            <a:ext cx="7001682" cy="302121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43A047"/>
        </a:solidFill>
        <a:effectLst/>
      </p:bgPr>
    </p:bg>
    <p:spTree>
      <p:nvGrpSpPr>
        <p:cNvPr id="1" name=""/>
        <p:cNvGrpSpPr/>
        <p:nvPr/>
      </p:nvGrpSpPr>
      <p:grpSpPr>
        <a:xfrm>
          <a:off x="0" y="0"/>
          <a:ext cx="0" cy="0"/>
          <a:chOff x="0" y="0"/>
          <a:chExt cx="0" cy="0"/>
        </a:xfrm>
      </p:grpSpPr>
      <p:sp>
        <p:nvSpPr>
          <p:cNvPr id="2" name="Shape 0"/>
          <p:cNvSpPr/>
          <p:nvPr/>
        </p:nvSpPr>
        <p:spPr>
          <a:xfrm>
            <a:off x="1625803" y="4372772"/>
            <a:ext cx="21135442" cy="1625600"/>
          </a:xfrm>
          <a:prstGeom prst="rect">
            <a:avLst/>
          </a:prstGeom>
          <a:noFill/>
          <a:ln/>
        </p:spPr>
      </p:sp>
      <p:sp>
        <p:nvSpPr>
          <p:cNvPr id="3" name="Text 1"/>
          <p:cNvSpPr/>
          <p:nvPr/>
        </p:nvSpPr>
        <p:spPr>
          <a:xfrm>
            <a:off x="1625803" y="4372772"/>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Design &amp; Testing</a:t>
            </a:r>
            <a:endParaRPr lang="en-US" sz="108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15" y="6320247"/>
            <a:ext cx="7001682" cy="302121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42418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Design</a:t>
            </a:r>
            <a:endParaRPr lang="en-US" sz="10800" dirty="0"/>
          </a:p>
        </p:txBody>
      </p:sp>
      <p:sp>
        <p:nvSpPr>
          <p:cNvPr id="4" name="Text 2"/>
          <p:cNvSpPr/>
          <p:nvPr/>
        </p:nvSpPr>
        <p:spPr>
          <a:xfrm>
            <a:off x="812902" y="6273800"/>
            <a:ext cx="10686269" cy="3318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In this UX case study, we will explore the process of enhancing the user experience for a flight booking app, named </a:t>
            </a:r>
            <a:r>
              <a:rPr lang="en-US" sz="2800" dirty="0">
                <a:solidFill>
                  <a:srgbClr val="565656">
                    <a:alpha val="100000"/>
                  </a:srgbClr>
                </a:solidFill>
                <a:latin typeface="Poppins Bold" pitchFamily="34" charset="0"/>
                <a:ea typeface="Poppins Bold" pitchFamily="34" charset="-122"/>
                <a:cs typeface="Poppins Bold" pitchFamily="34" charset="-120"/>
              </a:rPr>
              <a:t>"FlyEase</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The goal is to create a seamless and user-friendly interface that simplifies the flight booking process, making it efficient and enjoyable for users.</a:t>
            </a:r>
            <a:endParaRPr lang="en-US" sz="2800" dirty="0"/>
          </a:p>
        </p:txBody>
      </p:sp>
      <p:pic>
        <p:nvPicPr>
          <p:cNvPr id="5" name="Image 0" descr=" "/>
          <p:cNvPicPr>
            <a:picLocks noChangeAspect="1"/>
          </p:cNvPicPr>
          <p:nvPr/>
        </p:nvPicPr>
        <p:blipFill>
          <a:blip r:embed="rId3"/>
          <a:stretch>
            <a:fillRect/>
          </a:stretch>
        </p:blipFill>
        <p:spPr>
          <a:xfrm>
            <a:off x="17197949" y="0"/>
            <a:ext cx="7189099" cy="13462000"/>
          </a:xfrm>
          <a:prstGeom prst="rect">
            <a:avLst/>
          </a:prstGeom>
        </p:spPr>
      </p:pic>
      <p:pic>
        <p:nvPicPr>
          <p:cNvPr id="6" name="Image 1" descr=" "/>
          <p:cNvPicPr>
            <a:picLocks noChangeAspect="1"/>
          </p:cNvPicPr>
          <p:nvPr/>
        </p:nvPicPr>
        <p:blipFill>
          <a:blip r:embed="rId4"/>
          <a:stretch>
            <a:fillRect/>
          </a:stretch>
        </p:blipFill>
        <p:spPr>
          <a:xfrm>
            <a:off x="11964895" y="0"/>
            <a:ext cx="7874984" cy="13462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EFFF5"/>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13743118" y="0"/>
            <a:ext cx="7874984" cy="13233400"/>
          </a:xfrm>
          <a:prstGeom prst="rect">
            <a:avLst/>
          </a:prstGeom>
        </p:spPr>
      </p:pic>
      <p:pic>
        <p:nvPicPr>
          <p:cNvPr id="3" name="Image 1" descr=" "/>
          <p:cNvPicPr>
            <a:picLocks noChangeAspect="1"/>
          </p:cNvPicPr>
          <p:nvPr/>
        </p:nvPicPr>
        <p:blipFill>
          <a:blip r:embed="rId4"/>
          <a:stretch>
            <a:fillRect/>
          </a:stretch>
        </p:blipFill>
        <p:spPr>
          <a:xfrm>
            <a:off x="2768946" y="0"/>
            <a:ext cx="7874984" cy="13436600"/>
          </a:xfrm>
          <a:prstGeom prst="rect">
            <a:avLst/>
          </a:prstGeom>
        </p:spPr>
      </p:pic>
      <p:pic>
        <p:nvPicPr>
          <p:cNvPr id="4" name="Image 2" descr=" "/>
          <p:cNvPicPr>
            <a:picLocks noChangeAspect="1"/>
          </p:cNvPicPr>
          <p:nvPr/>
        </p:nvPicPr>
        <p:blipFill>
          <a:blip r:embed="rId5"/>
          <a:stretch>
            <a:fillRect/>
          </a:stretch>
        </p:blipFill>
        <p:spPr>
          <a:xfrm>
            <a:off x="8256032" y="0"/>
            <a:ext cx="7874984" cy="13436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565656"/>
        </a:solidFill>
        <a:effectLst/>
      </p:bgPr>
    </p:bg>
    <p:spTree>
      <p:nvGrpSpPr>
        <p:cNvPr id="1" name=""/>
        <p:cNvGrpSpPr/>
        <p:nvPr/>
      </p:nvGrpSpPr>
      <p:grpSpPr>
        <a:xfrm>
          <a:off x="0" y="0"/>
          <a:ext cx="0" cy="0"/>
          <a:chOff x="0" y="0"/>
          <a:chExt cx="0" cy="0"/>
        </a:xfrm>
      </p:grpSpPr>
      <p:sp>
        <p:nvSpPr>
          <p:cNvPr id="2" name="Shape 0"/>
          <p:cNvSpPr/>
          <p:nvPr/>
        </p:nvSpPr>
        <p:spPr>
          <a:xfrm>
            <a:off x="1625803" y="5232400"/>
            <a:ext cx="21135442" cy="3251200"/>
          </a:xfrm>
          <a:prstGeom prst="rect">
            <a:avLst/>
          </a:prstGeom>
          <a:noFill/>
          <a:ln/>
        </p:spPr>
      </p:sp>
      <p:sp>
        <p:nvSpPr>
          <p:cNvPr id="3" name="Text 1"/>
          <p:cNvSpPr/>
          <p:nvPr/>
        </p:nvSpPr>
        <p:spPr>
          <a:xfrm>
            <a:off x="1625803" y="5232400"/>
            <a:ext cx="21592699" cy="37084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Problem statement (goals) </a:t>
            </a:r>
            <a:endParaRPr lang="en-US" sz="10800" dirty="0"/>
          </a:p>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and solution </a:t>
            </a:r>
            <a:endParaRPr lang="en-US" sz="10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EFFF5"/>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88911" y="177800"/>
            <a:ext cx="7874984" cy="13462000"/>
          </a:xfrm>
          <a:prstGeom prst="rect">
            <a:avLst/>
          </a:prstGeom>
        </p:spPr>
      </p:pic>
      <p:pic>
        <p:nvPicPr>
          <p:cNvPr id="3" name="Image 1" descr=" "/>
          <p:cNvPicPr>
            <a:picLocks noChangeAspect="1"/>
          </p:cNvPicPr>
          <p:nvPr/>
        </p:nvPicPr>
        <p:blipFill>
          <a:blip r:embed="rId4"/>
          <a:stretch>
            <a:fillRect/>
          </a:stretch>
        </p:blipFill>
        <p:spPr>
          <a:xfrm>
            <a:off x="16410451" y="177800"/>
            <a:ext cx="7874984" cy="13462000"/>
          </a:xfrm>
          <a:prstGeom prst="rect">
            <a:avLst/>
          </a:prstGeom>
        </p:spPr>
      </p:pic>
      <p:pic>
        <p:nvPicPr>
          <p:cNvPr id="4" name="Image 2" descr=" "/>
          <p:cNvPicPr>
            <a:picLocks noChangeAspect="1"/>
          </p:cNvPicPr>
          <p:nvPr/>
        </p:nvPicPr>
        <p:blipFill>
          <a:blip r:embed="rId5"/>
          <a:stretch>
            <a:fillRect/>
          </a:stretch>
        </p:blipFill>
        <p:spPr>
          <a:xfrm>
            <a:off x="10974172" y="177800"/>
            <a:ext cx="7874984" cy="13462000"/>
          </a:xfrm>
          <a:prstGeom prst="rect">
            <a:avLst/>
          </a:prstGeom>
        </p:spPr>
      </p:pic>
      <p:pic>
        <p:nvPicPr>
          <p:cNvPr id="5" name="Image 3" descr=" "/>
          <p:cNvPicPr>
            <a:picLocks noChangeAspect="1"/>
          </p:cNvPicPr>
          <p:nvPr/>
        </p:nvPicPr>
        <p:blipFill>
          <a:blip r:embed="rId6"/>
          <a:stretch>
            <a:fillRect/>
          </a:stretch>
        </p:blipFill>
        <p:spPr>
          <a:xfrm>
            <a:off x="5525191" y="177800"/>
            <a:ext cx="7874984" cy="13462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2004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Usability testing</a:t>
            </a:r>
            <a:endParaRPr lang="en-US" sz="10800" dirty="0"/>
          </a:p>
        </p:txBody>
      </p:sp>
      <p:sp>
        <p:nvSpPr>
          <p:cNvPr id="4" name="Text 2"/>
          <p:cNvSpPr/>
          <p:nvPr/>
        </p:nvSpPr>
        <p:spPr>
          <a:xfrm>
            <a:off x="812902" y="6858000"/>
            <a:ext cx="10686269" cy="3776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Created interactive prototypes to simulate the new navigation and booking flow. Gathered feedback from users and stakeholders to refine the design further.</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Conducted additional usability testing with the updated prototypes. Observed positive reactions to the simplified navigation and improved transparency. Made minor adjustments based on user feedback.</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2517" y="0"/>
            <a:ext cx="10729213" cy="7551679"/>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57838" y="4881311"/>
            <a:ext cx="10765085" cy="8834689"/>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79397" y="2772628"/>
            <a:ext cx="5407651" cy="9352155"/>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41126" y="9431899"/>
            <a:ext cx="4445922" cy="4284101"/>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21848" y="0"/>
            <a:ext cx="6065200" cy="5561502"/>
          </a:xfrm>
          <a:prstGeom prst="rect">
            <a:avLst/>
          </a:prstGeom>
        </p:spPr>
      </p:pic>
      <p:sp>
        <p:nvSpPr>
          <p:cNvPr id="10" name="Text 3"/>
          <p:cNvSpPr/>
          <p:nvPr/>
        </p:nvSpPr>
        <p:spPr>
          <a:xfrm rot="1839014">
            <a:off x="15543233" y="11989412"/>
            <a:ext cx="1478696" cy="157711"/>
          </a:xfrm>
          <a:prstGeom prst="rect">
            <a:avLst/>
          </a:prstGeom>
          <a:noFill/>
          <a:ln/>
        </p:spPr>
        <p:txBody>
          <a:bodyPr wrap="square" lIns="0" tIns="0" rIns="0" bIns="0" rtlCol="0" anchor="t"/>
          <a:lstStyle/>
          <a:p>
            <a:pPr marL="0" indent="0" algn="l">
              <a:lnSpc>
                <a:spcPts val="933"/>
              </a:lnSpc>
              <a:buNone/>
            </a:pPr>
            <a:r>
              <a:rPr lang="en-US" sz="725" u="sng" dirty="0">
                <a:solidFill>
                  <a:srgbClr val="000000">
                    <a:alpha val="50000"/>
                  </a:srgbClr>
                </a:solidFill>
                <a:latin typeface="Poppins Regular" pitchFamily="34" charset="0"/>
                <a:ea typeface="Poppins Regular" pitchFamily="34" charset="-122"/>
                <a:cs typeface="Poppins Regular" pitchFamily="34" charset="-120"/>
                <a:hlinkClick r:id="rId13" tooltip="Open https://www.figma.com/community/file/952680041074283800">
                  <a:extLst>
                    <a:ext uri="{A12FA001-AC4F-418D-AE19-62706E023703}">
                      <ahyp:hlinkClr xmlns:ahyp="http://schemas.microsoft.com/office/drawing/2018/hyperlinkcolor" val="tx"/>
                    </a:ext>
                  </a:extLst>
                </a:hlinkClick>
              </a:rPr>
              <a:t>User Research Report Template</a:t>
            </a:r>
            <a:endParaRPr lang="en-US" sz="7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32004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Key Findings</a:t>
            </a:r>
            <a:endParaRPr lang="en-US" sz="10800" dirty="0"/>
          </a:p>
        </p:txBody>
      </p:sp>
      <p:sp>
        <p:nvSpPr>
          <p:cNvPr id="4" name="Shape 2"/>
          <p:cNvSpPr/>
          <p:nvPr/>
        </p:nvSpPr>
        <p:spPr>
          <a:xfrm>
            <a:off x="812902" y="5638800"/>
            <a:ext cx="22761245" cy="4876800"/>
          </a:xfrm>
          <a:prstGeom prst="roundRect">
            <a:avLst>
              <a:gd name="adj" fmla="val 8250"/>
            </a:avLst>
          </a:prstGeom>
          <a:noFill/>
          <a:ln/>
        </p:spPr>
      </p:sp>
      <p:sp>
        <p:nvSpPr>
          <p:cNvPr id="5" name="Shape 3"/>
          <p:cNvSpPr/>
          <p:nvPr/>
        </p:nvSpPr>
        <p:spPr>
          <a:xfrm>
            <a:off x="812902" y="5638800"/>
            <a:ext cx="7316114" cy="4876800"/>
          </a:xfrm>
          <a:prstGeom prst="roundRect">
            <a:avLst>
              <a:gd name="adj" fmla="val 8250"/>
            </a:avLst>
          </a:prstGeom>
          <a:solidFill>
            <a:srgbClr val="388E3C">
              <a:alpha val="100000"/>
            </a:srgbClr>
          </a:solidFill>
          <a:ln/>
        </p:spPr>
      </p:sp>
      <p:sp>
        <p:nvSpPr>
          <p:cNvPr id="6" name="Text 4"/>
          <p:cNvSpPr/>
          <p:nvPr/>
        </p:nvSpPr>
        <p:spPr>
          <a:xfrm>
            <a:off x="1422578" y="6248400"/>
            <a:ext cx="6215310" cy="3318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Improved User Satisfaction</a:t>
            </a:r>
            <a:r>
              <a:rPr lang="en-US" sz="2800" dirty="0">
                <a:solidFill>
                  <a:srgbClr val="FFFFFF">
                    <a:alpha val="100000"/>
                  </a:srgbClr>
                </a:solidFill>
                <a:latin typeface="Poppins Regular" pitchFamily="34" charset="0"/>
                <a:ea typeface="Poppins Regular" pitchFamily="34" charset="-122"/>
                <a:cs typeface="Poppins Regular" pitchFamily="34" charset="-120"/>
              </a:rPr>
              <a:t>:</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User feedback and app store reviews indicated increased satisfaction with the simplified navigation and streamlined booking process.</a:t>
            </a:r>
            <a:endParaRPr lang="en-US" sz="2800" dirty="0"/>
          </a:p>
        </p:txBody>
      </p:sp>
      <p:sp>
        <p:nvSpPr>
          <p:cNvPr id="7" name="Shape 5"/>
          <p:cNvSpPr/>
          <p:nvPr/>
        </p:nvSpPr>
        <p:spPr>
          <a:xfrm>
            <a:off x="8535467" y="5638800"/>
            <a:ext cx="7316114" cy="4876800"/>
          </a:xfrm>
          <a:prstGeom prst="roundRect">
            <a:avLst>
              <a:gd name="adj" fmla="val 8250"/>
            </a:avLst>
          </a:prstGeom>
          <a:solidFill>
            <a:srgbClr val="388E3C">
              <a:alpha val="100000"/>
            </a:srgbClr>
          </a:solidFill>
          <a:ln/>
        </p:spPr>
      </p:sp>
      <p:sp>
        <p:nvSpPr>
          <p:cNvPr id="8" name="Text 6"/>
          <p:cNvSpPr/>
          <p:nvPr/>
        </p:nvSpPr>
        <p:spPr>
          <a:xfrm>
            <a:off x="9145143" y="62484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Increased Conversions:</a:t>
            </a:r>
            <a:endParaRPr lang="en-US" sz="2800" dirty="0"/>
          </a:p>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 </a:t>
            </a:r>
            <a:r>
              <a:rPr lang="en-US" sz="2800" dirty="0">
                <a:solidFill>
                  <a:srgbClr val="FFFFFF">
                    <a:alpha val="100000"/>
                  </a:srgbClr>
                </a:solidFill>
                <a:latin typeface="Poppins Regular" pitchFamily="34" charset="0"/>
                <a:ea typeface="Poppins Regular" pitchFamily="34" charset="-122"/>
                <a:cs typeface="Poppins Regular" pitchFamily="34" charset="-120"/>
              </a:rPr>
              <a:t>The updated app witnessed a boost in conversion rates, as users found it easier to complete bookings without unnecessary complications.</a:t>
            </a:r>
            <a:endParaRPr lang="en-US" sz="2800" dirty="0"/>
          </a:p>
        </p:txBody>
      </p:sp>
      <p:sp>
        <p:nvSpPr>
          <p:cNvPr id="9" name="Shape 7"/>
          <p:cNvSpPr/>
          <p:nvPr/>
        </p:nvSpPr>
        <p:spPr>
          <a:xfrm>
            <a:off x="16258032" y="5638800"/>
            <a:ext cx="7316114" cy="4876800"/>
          </a:xfrm>
          <a:prstGeom prst="roundRect">
            <a:avLst>
              <a:gd name="adj" fmla="val 8250"/>
            </a:avLst>
          </a:prstGeom>
          <a:solidFill>
            <a:srgbClr val="388E3C">
              <a:alpha val="100000"/>
            </a:srgbClr>
          </a:solidFill>
          <a:ln/>
        </p:spPr>
      </p:sp>
      <p:sp>
        <p:nvSpPr>
          <p:cNvPr id="10" name="Text 8"/>
          <p:cNvSpPr/>
          <p:nvPr/>
        </p:nvSpPr>
        <p:spPr>
          <a:xfrm>
            <a:off x="16867708" y="6248400"/>
            <a:ext cx="6215310" cy="28617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Enhanced Trust: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The transparent pricing model and clear communication helped rebuild user trust, leading to improved brand perception.</a:t>
            </a:r>
            <a:endParaRPr lang="en-U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EFFF5"/>
        </a:solidFill>
        <a:effectLst/>
      </p:bgPr>
    </p:bg>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895600"/>
            <a:ext cx="22981406" cy="8144933"/>
          </a:xfrm>
          <a:prstGeom prst="rect">
            <a:avLst/>
          </a:prstGeom>
          <a:noFill/>
          <a:ln/>
        </p:spPr>
        <p:txBody>
          <a:bodyPr wrap="square" lIns="0" tIns="0" rIns="0" bIns="0" rtlCol="0" anchor="t"/>
          <a:lstStyle/>
          <a:p>
            <a:pPr marL="0" indent="0" algn="l">
              <a:buNone/>
            </a:pPr>
            <a:r>
              <a:rPr lang="en-US" sz="5200" dirty="0">
                <a:solidFill>
                  <a:srgbClr val="2B2B2B">
                    <a:alpha val="100000"/>
                  </a:srgbClr>
                </a:solidFill>
                <a:latin typeface="Poppins Medium" pitchFamily="34" charset="0"/>
                <a:ea typeface="Poppins Medium" pitchFamily="34" charset="-122"/>
                <a:cs typeface="Poppins Medium" pitchFamily="34" charset="-120"/>
              </a:rPr>
              <a:t>By focusing on user research, design iteration, and transparent communication, the FlyEase flight booking app successfully transformed its user experience. </a:t>
            </a:r>
            <a:endParaRPr lang="en-US" sz="5200" dirty="0"/>
          </a:p>
          <a:p>
            <a:pPr marL="0" indent="0" algn="l">
              <a:buNone/>
            </a:pPr>
            <a:r>
              <a:rPr lang="en-US" sz="5200" dirty="0">
                <a:solidFill>
                  <a:srgbClr val="2B2B2B">
                    <a:alpha val="100000"/>
                  </a:srgbClr>
                </a:solidFill>
                <a:latin typeface="Poppins Medium" pitchFamily="34" charset="0"/>
                <a:ea typeface="Poppins Medium" pitchFamily="34" charset="-122"/>
                <a:cs typeface="Poppins Medium" pitchFamily="34" charset="-120"/>
              </a:rPr>
              <a:t> </a:t>
            </a:r>
            <a:endParaRPr lang="en-US" sz="5200" dirty="0"/>
          </a:p>
          <a:p>
            <a:pPr marL="0" indent="0" algn="l">
              <a:buNone/>
            </a:pPr>
            <a:r>
              <a:rPr lang="en-US" sz="5200" dirty="0">
                <a:solidFill>
                  <a:srgbClr val="2B2B2B">
                    <a:alpha val="100000"/>
                  </a:srgbClr>
                </a:solidFill>
                <a:latin typeface="Poppins Medium" pitchFamily="34" charset="0"/>
                <a:ea typeface="Poppins Medium" pitchFamily="34" charset="-122"/>
                <a:cs typeface="Poppins Medium" pitchFamily="34" charset="-120"/>
              </a:rPr>
              <a:t>The result was a more intuitive, efficient, and enjoyable platform that met the needs and expectations of its users, contributing to increased user satisfaction and business success.page pre-payment for a comprehensive overview of expenses.</a:t>
            </a:r>
            <a:endParaRPr lang="en-US" sz="5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43A047"/>
        </a:solidFill>
        <a:effectLst/>
      </p:bgPr>
    </p:bg>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53213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Thank you, questions?</a:t>
            </a:r>
            <a:endParaRPr lang="en-US" sz="10800" dirty="0"/>
          </a:p>
        </p:txBody>
      </p:sp>
      <p:sp>
        <p:nvSpPr>
          <p:cNvPr id="4" name="Shape 2"/>
          <p:cNvSpPr/>
          <p:nvPr/>
        </p:nvSpPr>
        <p:spPr>
          <a:xfrm>
            <a:off x="812902" y="7353300"/>
            <a:ext cx="22761245" cy="1041400"/>
          </a:xfrm>
          <a:prstGeom prst="rect">
            <a:avLst/>
          </a:prstGeom>
          <a:noFill/>
          <a:ln/>
        </p:spPr>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902" y="7353300"/>
            <a:ext cx="1041530" cy="1041400"/>
          </a:xfrm>
          <a:prstGeom prst="rect">
            <a:avLst/>
          </a:prstGeom>
        </p:spPr>
      </p:pic>
      <p:sp>
        <p:nvSpPr>
          <p:cNvPr id="6" name="Text 3"/>
          <p:cNvSpPr/>
          <p:nvPr/>
        </p:nvSpPr>
        <p:spPr>
          <a:xfrm>
            <a:off x="1956044" y="7416800"/>
            <a:ext cx="21736650" cy="1032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Presented by Gemma Helyer</a:t>
            </a:r>
            <a:endParaRPr lang="en-US" sz="2800" dirty="0"/>
          </a:p>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Product designer at HelyerStudio</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5400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2B2B2B">
                    <a:alpha val="100000"/>
                  </a:srgbClr>
                </a:solidFill>
                <a:latin typeface="Poppins Bold" pitchFamily="34" charset="0"/>
                <a:ea typeface="Poppins Bold" pitchFamily="34" charset="-122"/>
                <a:cs typeface="Poppins Bold" pitchFamily="34" charset="-120"/>
              </a:rPr>
              <a:t>Problem statment </a:t>
            </a:r>
            <a:endParaRPr lang="en-US" sz="4000" dirty="0"/>
          </a:p>
        </p:txBody>
      </p:sp>
      <p:sp>
        <p:nvSpPr>
          <p:cNvPr id="4" name="Text 2"/>
          <p:cNvSpPr/>
          <p:nvPr/>
        </p:nvSpPr>
        <p:spPr>
          <a:xfrm>
            <a:off x="812902" y="3657600"/>
            <a:ext cx="10686269" cy="1490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5" name="Text 3"/>
          <p:cNvSpPr/>
          <p:nvPr/>
        </p:nvSpPr>
        <p:spPr>
          <a:xfrm>
            <a:off x="812902" y="58420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2B2B2B">
                    <a:alpha val="100000"/>
                  </a:srgbClr>
                </a:solidFill>
                <a:latin typeface="Poppins Bold" pitchFamily="34" charset="0"/>
                <a:ea typeface="Poppins Bold" pitchFamily="34" charset="-122"/>
                <a:cs typeface="Poppins Bold" pitchFamily="34" charset="-120"/>
              </a:rPr>
              <a:t>Solution</a:t>
            </a:r>
            <a:endParaRPr lang="en-US" sz="4000" dirty="0"/>
          </a:p>
        </p:txBody>
      </p:sp>
      <p:sp>
        <p:nvSpPr>
          <p:cNvPr id="6" name="Text 4"/>
          <p:cNvSpPr/>
          <p:nvPr/>
        </p:nvSpPr>
        <p:spPr>
          <a:xfrm>
            <a:off x="812902" y="6959600"/>
            <a:ext cx="10686269" cy="1490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the solution in a short paragraph or bullet points. Again keep this short and snappy! you will go into more detail later on in the case study. </a:t>
            </a:r>
            <a:endParaRPr lang="en-US" sz="2800" dirty="0"/>
          </a:p>
        </p:txBody>
      </p:sp>
      <p:sp>
        <p:nvSpPr>
          <p:cNvPr id="7" name="Text 5"/>
          <p:cNvSpPr/>
          <p:nvPr/>
        </p:nvSpPr>
        <p:spPr>
          <a:xfrm>
            <a:off x="812902" y="91440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2B2B2B">
                    <a:alpha val="100000"/>
                  </a:srgbClr>
                </a:solidFill>
                <a:latin typeface="Poppins Bold" pitchFamily="34" charset="0"/>
                <a:ea typeface="Poppins Bold" pitchFamily="34" charset="-122"/>
                <a:cs typeface="Poppins Bold" pitchFamily="34" charset="-120"/>
              </a:rPr>
              <a:t>To achieve this (goals)</a:t>
            </a:r>
            <a:endParaRPr lang="en-US" sz="4000" dirty="0"/>
          </a:p>
        </p:txBody>
      </p:sp>
      <p:sp>
        <p:nvSpPr>
          <p:cNvPr id="8" name="Text 6"/>
          <p:cNvSpPr/>
          <p:nvPr/>
        </p:nvSpPr>
        <p:spPr>
          <a:xfrm>
            <a:off x="812902" y="10261600"/>
            <a:ext cx="10686269"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Explain the goal or the objective. Outline how you've achieved the solution in a short paragraph. </a:t>
            </a:r>
            <a:endParaRPr lang="en-US" sz="2800" dirty="0"/>
          </a:p>
        </p:txBody>
      </p:sp>
      <p:pic>
        <p:nvPicPr>
          <p:cNvPr id="9"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10" name="Text 7"/>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6576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Business impact </a:t>
            </a:r>
            <a:endParaRPr lang="en-US" sz="10800" dirty="0"/>
          </a:p>
        </p:txBody>
      </p:sp>
      <p:sp>
        <p:nvSpPr>
          <p:cNvPr id="4" name="Text 2"/>
          <p:cNvSpPr/>
          <p:nvPr/>
        </p:nvSpPr>
        <p:spPr>
          <a:xfrm>
            <a:off x="812902" y="7315200"/>
            <a:ext cx="10686269" cy="2861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Write a short </a:t>
            </a:r>
            <a:r>
              <a:rPr lang="en-US" sz="2800" dirty="0">
                <a:solidFill>
                  <a:srgbClr val="565656">
                    <a:alpha val="100000"/>
                  </a:srgbClr>
                </a:solidFill>
                <a:latin typeface="Poppins Bold" pitchFamily="34" charset="0"/>
                <a:ea typeface="Poppins Bold" pitchFamily="34" charset="-122"/>
                <a:cs typeface="Poppins Bold" pitchFamily="34" charset="-120"/>
              </a:rPr>
              <a:t>explanation</a:t>
            </a:r>
            <a:r>
              <a:rPr lang="en-US" sz="2800" dirty="0">
                <a:solidFill>
                  <a:srgbClr val="565656">
                    <a:alpha val="100000"/>
                  </a:srgbClr>
                </a:solidFill>
                <a:latin typeface="Poppins Regular" pitchFamily="34" charset="0"/>
                <a:ea typeface="Poppins Regular" pitchFamily="34" charset="-122"/>
                <a:cs typeface="Poppins Regular" pitchFamily="34" charset="-120"/>
              </a:rPr>
              <a:t> or </a:t>
            </a:r>
            <a:r>
              <a:rPr lang="en-US" sz="2800" dirty="0">
                <a:solidFill>
                  <a:srgbClr val="565656">
                    <a:alpha val="100000"/>
                  </a:srgbClr>
                </a:solidFill>
                <a:latin typeface="Poppins Bold" pitchFamily="34" charset="0"/>
                <a:ea typeface="Poppins Bold" pitchFamily="34" charset="-122"/>
                <a:cs typeface="Poppins Bold" pitchFamily="34" charset="-120"/>
              </a:rPr>
              <a:t>bullet points</a:t>
            </a:r>
            <a:r>
              <a:rPr lang="en-US" sz="2800" dirty="0">
                <a:solidFill>
                  <a:srgbClr val="565656">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Consider about</a:t>
            </a:r>
            <a:r>
              <a:rPr lang="en-US" sz="2800" dirty="0">
                <a:solidFill>
                  <a:srgbClr val="565656">
                    <a:alpha val="100000"/>
                  </a:srgbClr>
                </a:solidFill>
                <a:latin typeface="Poppins Bold" pitchFamily="34" charset="0"/>
                <a:ea typeface="Poppins Bold" pitchFamily="34" charset="-122"/>
                <a:cs typeface="Poppins Bold" pitchFamily="34" charset="-120"/>
              </a:rPr>
              <a:t> business outcomes</a:t>
            </a:r>
            <a:r>
              <a:rPr lang="en-US" sz="2800" dirty="0">
                <a:solidFill>
                  <a:srgbClr val="565656">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565656">
                    <a:alpha val="100000"/>
                  </a:srgbClr>
                </a:solidFill>
                <a:latin typeface="Poppins Bold" pitchFamily="34" charset="0"/>
                <a:ea typeface="Poppins Bold" pitchFamily="34" charset="-122"/>
                <a:cs typeface="Poppins Bold" pitchFamily="34" charset="-120"/>
              </a:rPr>
              <a:t>messure success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6" name="Text 3"/>
          <p:cNvSpPr/>
          <p:nvPr/>
        </p:nvSpPr>
        <p:spPr>
          <a:xfrm>
            <a:off x="16245330" y="7429500"/>
            <a:ext cx="4089911" cy="5461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565656"/>
        </a:solidFill>
        <a:effectLst/>
      </p:bgPr>
    </p:bg>
    <p:spTree>
      <p:nvGrpSpPr>
        <p:cNvPr id="1" name=""/>
        <p:cNvGrpSpPr/>
        <p:nvPr/>
      </p:nvGrpSpPr>
      <p:grpSpPr>
        <a:xfrm>
          <a:off x="0" y="0"/>
          <a:ext cx="0" cy="0"/>
          <a:chOff x="0" y="0"/>
          <a:chExt cx="0" cy="0"/>
        </a:xfrm>
      </p:grpSpPr>
      <p:sp>
        <p:nvSpPr>
          <p:cNvPr id="2" name="Shape 0"/>
          <p:cNvSpPr/>
          <p:nvPr/>
        </p:nvSpPr>
        <p:spPr>
          <a:xfrm>
            <a:off x="1625803" y="6045200"/>
            <a:ext cx="21135442" cy="1625600"/>
          </a:xfrm>
          <a:prstGeom prst="rect">
            <a:avLst/>
          </a:prstGeom>
          <a:noFill/>
          <a:ln/>
        </p:spPr>
      </p:sp>
      <p:sp>
        <p:nvSpPr>
          <p:cNvPr id="3" name="Text 1"/>
          <p:cNvSpPr/>
          <p:nvPr/>
        </p:nvSpPr>
        <p:spPr>
          <a:xfrm>
            <a:off x="1625803" y="604520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Research </a:t>
            </a:r>
            <a:endParaRPr lang="en-US" sz="10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19558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Research</a:t>
            </a:r>
            <a:endParaRPr lang="en-US" sz="10800" dirty="0"/>
          </a:p>
        </p:txBody>
      </p:sp>
      <p:sp>
        <p:nvSpPr>
          <p:cNvPr id="4" name="Text 2"/>
          <p:cNvSpPr/>
          <p:nvPr/>
        </p:nvSpPr>
        <p:spPr>
          <a:xfrm>
            <a:off x="812902" y="3987800"/>
            <a:ext cx="10686269" cy="7890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Research is a key </a:t>
            </a:r>
            <a:r>
              <a:rPr lang="en-US" sz="2800" dirty="0">
                <a:solidFill>
                  <a:srgbClr val="565656">
                    <a:alpha val="100000"/>
                  </a:srgbClr>
                </a:solidFill>
                <a:latin typeface="Poppins Bold" pitchFamily="34" charset="0"/>
                <a:ea typeface="Poppins Bold" pitchFamily="34" charset="-122"/>
                <a:cs typeface="Poppins Bold" pitchFamily="34" charset="-120"/>
              </a:rPr>
              <a:t>component in the UX process</a:t>
            </a:r>
            <a:r>
              <a:rPr lang="en-US" sz="2800" dirty="0">
                <a:solidFill>
                  <a:srgbClr val="565656">
                    <a:alpha val="100000"/>
                  </a:srgbClr>
                </a:solidFill>
                <a:latin typeface="Poppins Regular" pitchFamily="34" charset="0"/>
                <a:ea typeface="Poppins Regular" pitchFamily="34" charset="-122"/>
                <a:cs typeface="Poppins Regular" pitchFamily="34" charset="-120"/>
              </a:rPr>
              <a:t>. There's are various techniques to UX research.   Explain the techniques you've used data and analytics to define the problem you sort out to solve.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Some examples include</a:t>
            </a:r>
            <a:r>
              <a:rPr lang="en-US" sz="2800" dirty="0">
                <a:solidFill>
                  <a:srgbClr val="565656">
                    <a:alpha val="100000"/>
                  </a:srgbClr>
                </a:solidFill>
                <a:latin typeface="Poppins Regular" pitchFamily="34" charset="0"/>
                <a:ea typeface="Poppins Regular" pitchFamily="34" charset="-122"/>
                <a:cs typeface="Poppins Regular" pitchFamily="34" charset="-120"/>
              </a:rPr>
              <a:t>:</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Interviews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Stakeholder interviews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Competitor audit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User personas</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Journey maps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Usability testing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Explain by using X techniques you were able to achieve...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To achieve this, I looked at...</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6" name="Text 3"/>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AFAFA"/>
        </a:solidFill>
        <a:effectLst/>
      </p:bgPr>
    </p:bg>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4800600"/>
            <a:ext cx="23066083" cy="4419600"/>
          </a:xfrm>
          <a:prstGeom prst="rect">
            <a:avLst/>
          </a:prstGeom>
          <a:noFill/>
          <a:ln/>
        </p:spPr>
        <p:txBody>
          <a:bodyPr wrap="square" lIns="0" tIns="0" rIns="0" bIns="0" rtlCol="0" anchor="t"/>
          <a:lstStyle/>
          <a:p>
            <a:pPr marL="0" indent="0" algn="l">
              <a:buNone/>
            </a:pPr>
            <a:r>
              <a:rPr lang="en-US" sz="7200" dirty="0">
                <a:solidFill>
                  <a:srgbClr val="2B2B2B">
                    <a:alpha val="100000"/>
                  </a:srgbClr>
                </a:solidFill>
                <a:latin typeface="Poppins Bold" pitchFamily="34" charset="0"/>
                <a:ea typeface="Poppins Bold" pitchFamily="34" charset="-122"/>
                <a:cs typeface="Poppins Bold" pitchFamily="34" charset="-120"/>
              </a:rPr>
              <a:t>A bold </a:t>
            </a:r>
            <a:r>
              <a:rPr lang="en-US" sz="7200" dirty="0">
                <a:solidFill>
                  <a:srgbClr val="2962FF">
                    <a:alpha val="100000"/>
                  </a:srgbClr>
                </a:solidFill>
                <a:latin typeface="Poppins Bold" pitchFamily="34" charset="0"/>
                <a:ea typeface="Poppins Bold" pitchFamily="34" charset="-122"/>
                <a:cs typeface="Poppins Bold" pitchFamily="34" charset="-120"/>
              </a:rPr>
              <a:t>statment</a:t>
            </a:r>
            <a:r>
              <a:rPr lang="en-US" sz="7200" dirty="0">
                <a:solidFill>
                  <a:srgbClr val="2B2B2B">
                    <a:alpha val="100000"/>
                  </a:srgbClr>
                </a:solidFill>
                <a:latin typeface="Poppins Bold" pitchFamily="34" charset="0"/>
                <a:ea typeface="Poppins Bold" pitchFamily="34" charset="-122"/>
                <a:cs typeface="Poppins Bold" pitchFamily="34" charset="-120"/>
              </a:rPr>
              <a:t> that outlines your reseach </a:t>
            </a:r>
            <a:r>
              <a:rPr lang="en-US" sz="7200" dirty="0">
                <a:solidFill>
                  <a:srgbClr val="2962FF">
                    <a:alpha val="100000"/>
                  </a:srgbClr>
                </a:solidFill>
                <a:latin typeface="Poppins Bold" pitchFamily="34" charset="0"/>
                <a:ea typeface="Poppins Bold" pitchFamily="34" charset="-122"/>
                <a:cs typeface="Poppins Bold" pitchFamily="34" charset="-120"/>
              </a:rPr>
              <a:t>conclusion</a:t>
            </a:r>
            <a:r>
              <a:rPr lang="en-US" sz="7200" dirty="0">
                <a:solidFill>
                  <a:srgbClr val="2B2B2B">
                    <a:alpha val="100000"/>
                  </a:srgbClr>
                </a:solidFill>
                <a:latin typeface="Poppins Bold" pitchFamily="34" charset="0"/>
                <a:ea typeface="Poppins Bold" pitchFamily="34" charset="-122"/>
                <a:cs typeface="Poppins Bold" pitchFamily="34" charset="-120"/>
              </a:rPr>
              <a:t>. Write a single bullet point that gives </a:t>
            </a:r>
            <a:r>
              <a:rPr lang="en-US" sz="7200" dirty="0">
                <a:solidFill>
                  <a:srgbClr val="2962FF">
                    <a:alpha val="100000"/>
                  </a:srgbClr>
                </a:solidFill>
                <a:latin typeface="Poppins Bold" pitchFamily="34" charset="0"/>
                <a:ea typeface="Poppins Bold" pitchFamily="34" charset="-122"/>
                <a:cs typeface="Poppins Bold" pitchFamily="34" charset="-120"/>
              </a:rPr>
              <a:t>high-level </a:t>
            </a:r>
            <a:r>
              <a:rPr lang="en-US" sz="7200" dirty="0">
                <a:solidFill>
                  <a:srgbClr val="2B2B2B">
                    <a:alpha val="100000"/>
                  </a:srgbClr>
                </a:solidFill>
                <a:latin typeface="Poppins Bold" pitchFamily="34" charset="0"/>
                <a:ea typeface="Poppins Bold" pitchFamily="34" charset="-122"/>
                <a:cs typeface="Poppins Bold" pitchFamily="34" charset="-120"/>
              </a:rPr>
              <a:t>detail. </a:t>
            </a:r>
            <a:endParaRPr lang="en-US" sz="7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1973</Words>
  <Application>Microsoft Office PowerPoint</Application>
  <PresentationFormat>Произвольный</PresentationFormat>
  <Paragraphs>271</Paragraphs>
  <Slides>44</Slides>
  <Notes>44</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44</vt:i4>
      </vt:variant>
    </vt:vector>
  </HeadingPairs>
  <TitlesOfParts>
    <vt:vector size="54" baseType="lpstr">
      <vt:lpstr>Arial</vt:lpstr>
      <vt:lpstr>Calibri</vt:lpstr>
      <vt:lpstr>Figma Hand Regular</vt:lpstr>
      <vt:lpstr>Inter Bold</vt:lpstr>
      <vt:lpstr>Inter Regular</vt:lpstr>
      <vt:lpstr>Montserrat</vt:lpstr>
      <vt:lpstr>Poppins Bold</vt:lpstr>
      <vt:lpstr>Poppins Medium</vt:lpstr>
      <vt:lpstr>Poppins Regular</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Николай Самедов</cp:lastModifiedBy>
  <cp:revision>6</cp:revision>
  <dcterms:created xsi:type="dcterms:W3CDTF">2024-05-07T10:40:35Z</dcterms:created>
  <dcterms:modified xsi:type="dcterms:W3CDTF">2024-05-07T12:22:45Z</dcterms:modified>
</cp:coreProperties>
</file>